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2" r:id="rId2"/>
    <p:sldId id="257" r:id="rId3"/>
    <p:sldId id="259" r:id="rId4"/>
    <p:sldId id="258" r:id="rId5"/>
    <p:sldId id="290" r:id="rId6"/>
    <p:sldId id="263" r:id="rId7"/>
    <p:sldId id="291" r:id="rId8"/>
    <p:sldId id="264" r:id="rId9"/>
    <p:sldId id="265" r:id="rId10"/>
    <p:sldId id="292" r:id="rId11"/>
    <p:sldId id="294" r:id="rId12"/>
    <p:sldId id="295" r:id="rId13"/>
    <p:sldId id="296" r:id="rId14"/>
    <p:sldId id="267" r:id="rId15"/>
    <p:sldId id="266" r:id="rId16"/>
    <p:sldId id="270" r:id="rId17"/>
    <p:sldId id="297" r:id="rId18"/>
    <p:sldId id="268" r:id="rId19"/>
    <p:sldId id="269" r:id="rId20"/>
    <p:sldId id="299" r:id="rId21"/>
    <p:sldId id="300" r:id="rId22"/>
    <p:sldId id="301" r:id="rId23"/>
    <p:sldId id="272" r:id="rId24"/>
    <p:sldId id="274" r:id="rId25"/>
    <p:sldId id="275" r:id="rId26"/>
    <p:sldId id="276" r:id="rId27"/>
    <p:sldId id="277" r:id="rId28"/>
    <p:sldId id="289" r:id="rId29"/>
    <p:sldId id="279" r:id="rId30"/>
    <p:sldId id="273" r:id="rId31"/>
    <p:sldId id="281" r:id="rId32"/>
    <p:sldId id="282" r:id="rId33"/>
    <p:sldId id="283" r:id="rId34"/>
    <p:sldId id="284" r:id="rId35"/>
    <p:sldId id="285" r:id="rId36"/>
    <p:sldId id="286" r:id="rId37"/>
    <p:sldId id="28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73" autoAdjust="0"/>
  </p:normalViewPr>
  <p:slideViewPr>
    <p:cSldViewPr>
      <p:cViewPr varScale="1">
        <p:scale>
          <a:sx n="68" d="100"/>
          <a:sy n="68" d="100"/>
        </p:scale>
        <p:origin x="-143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A0F889-2DBA-4318-A2E4-C50C490EE379}"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en-US"/>
        </a:p>
      </dgm:t>
    </dgm:pt>
    <dgm:pt modelId="{2CDE5EEF-B5C1-4BD9-853B-35F41A4BD3CA}" type="pres">
      <dgm:prSet presAssocID="{6DA0F889-2DBA-4318-A2E4-C50C490EE379}" presName="diagram" presStyleCnt="0">
        <dgm:presLayoutVars>
          <dgm:dir/>
          <dgm:resizeHandles val="exact"/>
        </dgm:presLayoutVars>
      </dgm:prSet>
      <dgm:spPr/>
      <dgm:t>
        <a:bodyPr/>
        <a:lstStyle/>
        <a:p>
          <a:endParaRPr lang="en-US"/>
        </a:p>
      </dgm:t>
    </dgm:pt>
  </dgm:ptLst>
  <dgm:cxnLst>
    <dgm:cxn modelId="{88B3C723-B09E-44BC-AAFB-13B8BFF6CB13}" type="presOf" srcId="{6DA0F889-2DBA-4318-A2E4-C50C490EE379}" destId="{2CDE5EEF-B5C1-4BD9-853B-35F41A4BD3CA}"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Rectangle 2"/>
          <p:cNvSpPr/>
          <p:nvPr/>
        </p:nvSpPr>
        <p:spPr>
          <a:xfrm>
            <a:off x="27508" y="-17760"/>
            <a:ext cx="9163050" cy="6858000"/>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le 8"/>
          <p:cNvSpPr>
            <a:spLocks noGrp="1"/>
          </p:cNvSpPr>
          <p:nvPr>
            <p:ph type="title"/>
          </p:nvPr>
        </p:nvSpPr>
        <p:spPr>
          <a:xfrm>
            <a:off x="494233" y="2259484"/>
            <a:ext cx="8229600" cy="1143000"/>
          </a:xfrm>
          <a:prstGeom prst="rect">
            <a:avLst/>
          </a:prstGeom>
        </p:spPr>
        <p:txBody>
          <a:bodyPr/>
          <a:lstStyle>
            <a:lvl1pPr algn="ctr">
              <a:defRPr sz="4400">
                <a:latin typeface="Segoe UI Light"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044550" y="3716338"/>
            <a:ext cx="7128966" cy="1008806"/>
          </a:xfrm>
          <a:prstGeom prst="rect">
            <a:avLst/>
          </a:prstGeom>
        </p:spPr>
        <p:txBody>
          <a:bodyPr/>
          <a:lstStyle>
            <a:lvl1pPr marL="0" indent="0" algn="ctr">
              <a:buNone/>
              <a:defRPr>
                <a:solidFill>
                  <a:schemeClr val="bg1">
                    <a:lumMod val="65000"/>
                  </a:schemeClr>
                </a:solidFill>
                <a:latin typeface="Segoe UI Light" pitchFamily="34" charset="0"/>
              </a:defRPr>
            </a:lvl1pPr>
          </a:lstStyle>
          <a:p>
            <a:pPr lvl="0"/>
            <a:r>
              <a:rPr lang="en-US" smtClean="0"/>
              <a:t>Click to edit Master text styles</a:t>
            </a:r>
          </a:p>
        </p:txBody>
      </p:sp>
    </p:spTree>
    <p:extLst>
      <p:ext uri="{BB962C8B-B14F-4D97-AF65-F5344CB8AC3E}">
        <p14:creationId xmlns:p14="http://schemas.microsoft.com/office/powerpoint/2010/main" val="73260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300"/>
                                  </p:stCondLst>
                                  <p:childTnLst>
                                    <p:animEffect transition="out" filter="fade">
                                      <p:cBhvr>
                                        <p:cTn id="6" dur="1800"/>
                                        <p:tgtEl>
                                          <p:spTgt spid="3"/>
                                        </p:tgtEl>
                                      </p:cBhvr>
                                    </p:animEffect>
                                    <p:set>
                                      <p:cBhvr>
                                        <p:cTn id="7" dur="1" fill="hold">
                                          <p:stCondLst>
                                            <p:cond delay="1799"/>
                                          </p:stCondLst>
                                        </p:cTn>
                                        <p:tgtEl>
                                          <p:spTgt spid="3"/>
                                        </p:tgtEl>
                                        <p:attrNameLst>
                                          <p:attrName>style.visibility</p:attrName>
                                        </p:attrNameLst>
                                      </p:cBhvr>
                                      <p:to>
                                        <p:strVal val="hidden"/>
                                      </p:to>
                                    </p:set>
                                  </p:childTnLst>
                                </p:cTn>
                              </p:par>
                              <p:par>
                                <p:cTn id="8" presetID="10" presetClass="entr" presetSubtype="0" fill="hold" grpId="0" nodeType="withEffect">
                                  <p:stCondLst>
                                    <p:cond delay="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900"/>
                                        <p:tgtEl>
                                          <p:spTgt spid="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3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2" grpId="0" build="p">
        <p:tmplLst>
          <p:tmpl lvl="1">
            <p:tnLst>
              <p:par>
                <p:cTn presetID="10" presetClass="entr" presetSubtype="0" fill="hold" nodeType="withEffect">
                  <p:stCondLst>
                    <p:cond delay="1000"/>
                  </p:stCondLst>
                  <p:childTnLst>
                    <p:set>
                      <p:cBhvr>
                        <p:cTn dur="1" fill="hold">
                          <p:stCondLst>
                            <p:cond delay="0"/>
                          </p:stCondLst>
                        </p:cTn>
                        <p:tgtEl>
                          <p:spTgt spid="12"/>
                        </p:tgtEl>
                        <p:attrNameLst>
                          <p:attrName>style.visibility</p:attrName>
                        </p:attrNameLst>
                      </p:cBhvr>
                      <p:to>
                        <p:strVal val="visible"/>
                      </p:to>
                    </p:set>
                    <p:animEffect transition="in" filter="fade">
                      <p:cBhvr>
                        <p:cTn dur="3200"/>
                        <p:tgtEl>
                          <p:spTgt spid="1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628800"/>
            <a:ext cx="8229600" cy="4525963"/>
          </a:xfrm>
          <a:prstGeom prst="rect">
            <a:avLst/>
          </a:prstGeom>
        </p:spPr>
        <p:txBody>
          <a:bodyPr/>
          <a:lstStyle>
            <a:lvl1pPr marL="0" indent="0">
              <a:buClr>
                <a:schemeClr val="tx1"/>
              </a:buClr>
              <a:buFontTx/>
              <a:buNone/>
              <a:defRPr>
                <a:solidFill>
                  <a:schemeClr val="tx1"/>
                </a:solidFill>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Rectangle 5"/>
          <p:cNvSpPr/>
          <p:nvPr/>
        </p:nvSpPr>
        <p:spPr>
          <a:xfrm>
            <a:off x="0" y="260648"/>
            <a:ext cx="179512" cy="792088"/>
          </a:xfrm>
          <a:prstGeom prst="rect">
            <a:avLst/>
          </a:prstGeom>
          <a:gradFill>
            <a:gsLst>
              <a:gs pos="0">
                <a:srgbClr val="51B7FB">
                  <a:lumMod val="69000"/>
                  <a:lumOff val="31000"/>
                </a:srgbClr>
              </a:gs>
              <a:gs pos="100000">
                <a:srgbClr val="0597FA">
                  <a:lumMod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Segoe WP" pitchFamily="34" charset="0"/>
            </a:endParaRPr>
          </a:p>
        </p:txBody>
      </p:sp>
      <p:sp>
        <p:nvSpPr>
          <p:cNvPr id="7" name="Title 1"/>
          <p:cNvSpPr>
            <a:spLocks noGrp="1"/>
          </p:cNvSpPr>
          <p:nvPr>
            <p:ph type="title"/>
          </p:nvPr>
        </p:nvSpPr>
        <p:spPr>
          <a:xfrm>
            <a:off x="323528" y="260648"/>
            <a:ext cx="6480720" cy="778098"/>
          </a:xfrm>
          <a:prstGeom prst="rect">
            <a:avLst/>
          </a:prstGeom>
        </p:spPr>
        <p:txBody>
          <a:bodyPr anchor="ctr"/>
          <a:lstStyle>
            <a:lvl1pPr>
              <a:defRPr>
                <a:solidFill>
                  <a:schemeClr val="tx1"/>
                </a:solidFill>
                <a:latin typeface="Segoe UI Light"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3948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7"/>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900"/>
                                        <p:tgtEl>
                                          <p:spTgt spid="7"/>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700"/>
                                        <p:tgtEl>
                                          <p:spTgt spid="3">
                                            <p:txEl>
                                              <p:pRg st="0" end="0"/>
                                            </p:txEl>
                                          </p:spTgt>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700"/>
                                        <p:tgtEl>
                                          <p:spTgt spid="3">
                                            <p:txEl>
                                              <p:pRg st="1" end="1"/>
                                            </p:txEl>
                                          </p:spTgt>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600"/>
                                        <p:tgtEl>
                                          <p:spTgt spid="3">
                                            <p:txEl>
                                              <p:pRg st="2" end="2"/>
                                            </p:txEl>
                                          </p:spTgt>
                                        </p:tgtEl>
                                      </p:cBhvr>
                                    </p:animEffect>
                                  </p:childTnLst>
                                </p:cTn>
                              </p:par>
                              <p:par>
                                <p:cTn id="19" presetID="42" presetClass="path" presetSubtype="0" accel="50000" decel="50000" fill="hold" grpId="1" nodeType="withEffect">
                                  <p:stCondLst>
                                    <p:cond delay="500"/>
                                  </p:stCondLst>
                                  <p:childTnLst>
                                    <p:animMotion origin="layout" path="M 5.55556E-7 1.85185E-6 L -0.02361 1.85185E-6 " pathEditMode="relative" rAng="0" ptsTypes="AA">
                                      <p:cBhvr>
                                        <p:cTn id="20" dur="1200" fill="hold"/>
                                        <p:tgtEl>
                                          <p:spTgt spid="3">
                                            <p:txEl>
                                              <p:pRg st="0" end="0"/>
                                            </p:txEl>
                                          </p:spTgt>
                                        </p:tgtEl>
                                        <p:attrNameLst>
                                          <p:attrName>ppt_x</p:attrName>
                                          <p:attrName>ppt_y</p:attrName>
                                        </p:attrNameLst>
                                      </p:cBhvr>
                                      <p:rCtr x="-1181" y="0"/>
                                    </p:animMotion>
                                  </p:childTnLst>
                                </p:cTn>
                              </p:par>
                              <p:par>
                                <p:cTn id="21" presetID="42" presetClass="path" presetSubtype="0" accel="50000" decel="50000" fill="hold" grpId="1" nodeType="withEffect">
                                  <p:stCondLst>
                                    <p:cond delay="700"/>
                                  </p:stCondLst>
                                  <p:childTnLst>
                                    <p:animMotion origin="layout" path="M 0.02361 7.40741E-7 L -1.66667E-6 7.40741E-7 " pathEditMode="relative" rAng="0" ptsTypes="AA">
                                      <p:cBhvr>
                                        <p:cTn id="22" dur="1100" fill="hold"/>
                                        <p:tgtEl>
                                          <p:spTgt spid="3">
                                            <p:txEl>
                                              <p:pRg st="1" end="1"/>
                                            </p:txEl>
                                          </p:spTgt>
                                        </p:tgtEl>
                                        <p:attrNameLst>
                                          <p:attrName>ppt_x</p:attrName>
                                          <p:attrName>ppt_y</p:attrName>
                                        </p:attrNameLst>
                                      </p:cBhvr>
                                      <p:rCtr x="-1181" y="0"/>
                                    </p:animMotion>
                                  </p:childTnLst>
                                </p:cTn>
                              </p:par>
                              <p:par>
                                <p:cTn id="23" presetID="42" presetClass="path" presetSubtype="0" accel="50000" decel="50000" fill="hold" grpId="1" nodeType="withEffect">
                                  <p:stCondLst>
                                    <p:cond delay="1000"/>
                                  </p:stCondLst>
                                  <p:childTnLst>
                                    <p:animMotion origin="layout" path="M 0.04479 0.00857 L 0.02899 0.00857 " pathEditMode="relative" rAng="0" ptsTypes="AA">
                                      <p:cBhvr>
                                        <p:cTn id="24" dur="900" fill="hold"/>
                                        <p:tgtEl>
                                          <p:spTgt spid="3">
                                            <p:txEl>
                                              <p:pRg st="2" end="2"/>
                                            </p:txEl>
                                          </p:spTgt>
                                        </p:tgtEl>
                                        <p:attrNameLst>
                                          <p:attrName>ppt_x</p:attrName>
                                          <p:attrName>ppt_y</p:attrName>
                                        </p:attrNameLst>
                                      </p:cBhvr>
                                      <p:rCtr x="-7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600"/>
                  </p:stCondLst>
                  <p:childTnLst>
                    <p:set>
                      <p:cBhvr>
                        <p:cTn dur="1" fill="hold">
                          <p:stCondLst>
                            <p:cond delay="0"/>
                          </p:stCondLst>
                        </p:cTn>
                        <p:tgtEl>
                          <p:spTgt spid="3"/>
                        </p:tgtEl>
                        <p:attrNameLst>
                          <p:attrName>style.visibility</p:attrName>
                        </p:attrNameLst>
                      </p:cBhvr>
                      <p:to>
                        <p:strVal val="visible"/>
                      </p:to>
                    </p:set>
                    <p:animEffect transition="in" filter="fade">
                      <p:cBhvr>
                        <p:cTn dur="1700"/>
                        <p:tgtEl>
                          <p:spTgt spid="3"/>
                        </p:tgtEl>
                      </p:cBhvr>
                    </p:animEffect>
                  </p:childTnLst>
                </p:cTn>
              </p:par>
            </p:tnLst>
          </p:tmpl>
          <p:tmpl lvl="2">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1700"/>
                        <p:tgtEl>
                          <p:spTgt spid="3"/>
                        </p:tgtEl>
                      </p:cBhvr>
                    </p:animEffect>
                  </p:childTnLst>
                </p:cTn>
              </p:par>
            </p:tnLst>
          </p:tmpl>
          <p:tmpl lvl="3">
            <p:tnLst>
              <p:par>
                <p:cTn presetID="10" presetClass="entr" presetSubtype="0" fill="hold" nodeType="withEffect">
                  <p:stCondLst>
                    <p:cond delay="1100"/>
                  </p:stCondLst>
                  <p:childTnLst>
                    <p:set>
                      <p:cBhvr>
                        <p:cTn dur="1" fill="hold">
                          <p:stCondLst>
                            <p:cond delay="0"/>
                          </p:stCondLst>
                        </p:cTn>
                        <p:tgtEl>
                          <p:spTgt spid="3"/>
                        </p:tgtEl>
                        <p:attrNameLst>
                          <p:attrName>style.visibility</p:attrName>
                        </p:attrNameLst>
                      </p:cBhvr>
                      <p:to>
                        <p:strVal val="visible"/>
                      </p:to>
                    </p:set>
                    <p:animEffect transition="in" filter="fade">
                      <p:cBhvr>
                        <p:cTn dur="1600"/>
                        <p:tgtEl>
                          <p:spTgt spid="3"/>
                        </p:tgtEl>
                      </p:cBhvr>
                    </p:animEffect>
                  </p:childTnLst>
                </p:cTn>
              </p:par>
            </p:tnLst>
          </p:tmpl>
        </p:tmplLst>
      </p:bldP>
      <p:bldP spid="3" grpId="1" build="p">
        <p:tmplLst>
          <p:tmpl lvl="1">
            <p:tnLst>
              <p:par>
                <p:cTn presetID="42" presetClass="path" presetSubtype="0" accel="50000" decel="50000" fill="hold" nodeType="withEffect">
                  <p:stCondLst>
                    <p:cond delay="500"/>
                  </p:stCondLst>
                  <p:childTnLst>
                    <p:animMotion origin="layout" path="M 5.55556E-7 1.85185E-6 L -0.02361 1.85185E-6 " pathEditMode="relative" rAng="0" ptsTypes="AA">
                      <p:cBhvr>
                        <p:cTn dur="1200" fill="hold"/>
                        <p:tgtEl>
                          <p:spTgt spid="3"/>
                        </p:tgtEl>
                        <p:attrNameLst>
                          <p:attrName>ppt_x</p:attrName>
                          <p:attrName>ppt_y</p:attrName>
                        </p:attrNameLst>
                      </p:cBhvr>
                      <p:rCtr x="-1181" y="0"/>
                    </p:animMotion>
                  </p:childTnLst>
                </p:cTn>
              </p:par>
            </p:tnLst>
          </p:tmpl>
          <p:tmpl lvl="2">
            <p:tnLst>
              <p:par>
                <p:cTn presetID="42" presetClass="path" presetSubtype="0" accel="50000" decel="50000" fill="hold" nodeType="withEffect">
                  <p:stCondLst>
                    <p:cond delay="700"/>
                  </p:stCondLst>
                  <p:childTnLst>
                    <p:animMotion origin="layout" path="M 0.02361 7.40741E-7 L -1.66667E-6 7.40741E-7 " pathEditMode="relative" rAng="0" ptsTypes="AA">
                      <p:cBhvr>
                        <p:cTn dur="1100" fill="hold"/>
                        <p:tgtEl>
                          <p:spTgt spid="3"/>
                        </p:tgtEl>
                        <p:attrNameLst>
                          <p:attrName>ppt_x</p:attrName>
                          <p:attrName>ppt_y</p:attrName>
                        </p:attrNameLst>
                      </p:cBhvr>
                      <p:rCtr x="-1181" y="0"/>
                    </p:animMotion>
                  </p:childTnLst>
                </p:cTn>
              </p:par>
            </p:tnLst>
          </p:tmpl>
          <p:tmpl lvl="3">
            <p:tnLst>
              <p:par>
                <p:cTn presetID="42" presetClass="path" presetSubtype="0" accel="50000" decel="50000" fill="hold" nodeType="withEffect">
                  <p:stCondLst>
                    <p:cond delay="1000"/>
                  </p:stCondLst>
                  <p:childTnLst>
                    <p:animMotion origin="layout" path="M 0.04479 0.00857 L 0.02899 0.00857 " pathEditMode="relative" rAng="0" ptsTypes="AA">
                      <p:cBhvr>
                        <p:cTn dur="900" fill="hold"/>
                        <p:tgtEl>
                          <p:spTgt spid="3"/>
                        </p:tgtEl>
                        <p:attrNameLst>
                          <p:attrName>ppt_x</p:attrName>
                          <p:attrName>ppt_y</p:attrName>
                        </p:attrNameLst>
                      </p:cBhvr>
                      <p:rCtr x="-799" y="0"/>
                    </p:animMotion>
                  </p:childTnLst>
                </p:cTn>
              </p:par>
            </p:tnLst>
          </p:tmpl>
        </p:tmplLst>
      </p:bldP>
      <p:bldP spid="7" grpId="0"/>
      <p:bldP spid="7"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Content and 2 Objects">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778098"/>
          </a:xfrm>
          <a:prstGeom prst="rect">
            <a:avLst/>
          </a:prstGeom>
        </p:spPr>
        <p:txBody>
          <a:bodyPr anchor="ctr"/>
          <a:lstStyle>
            <a:lvl1pPr>
              <a:defRPr>
                <a:solidFill>
                  <a:schemeClr val="tx1"/>
                </a:solidFill>
                <a:latin typeface="Segoe UI Light" pitchFamily="34" charset="0"/>
              </a:defRPr>
            </a:lvl1pPr>
          </a:lstStyle>
          <a:p>
            <a:r>
              <a:rPr lang="en-US" dirty="0" smtClean="0"/>
              <a:t>Click to edit Master title style</a:t>
            </a:r>
            <a:endParaRPr lang="en-GB" dirty="0"/>
          </a:p>
        </p:txBody>
      </p:sp>
      <p:sp>
        <p:nvSpPr>
          <p:cNvPr id="6" name="Content Placeholder 2"/>
          <p:cNvSpPr>
            <a:spLocks noGrp="1"/>
          </p:cNvSpPr>
          <p:nvPr>
            <p:ph idx="10"/>
          </p:nvPr>
        </p:nvSpPr>
        <p:spPr>
          <a:xfrm flipH="1">
            <a:off x="6228184" y="1628800"/>
            <a:ext cx="2664296" cy="2160240"/>
          </a:xfrm>
          <a:prstGeom prst="rect">
            <a:avLst/>
          </a:prstGeom>
          <a:solidFill>
            <a:schemeClr val="tx1">
              <a:lumMod val="95000"/>
              <a:lumOff val="5000"/>
              <a:alpha val="54000"/>
            </a:schemeClr>
          </a:solidFill>
        </p:spPr>
        <p:txBody>
          <a:bodyPr anchor="b"/>
          <a:lstStyle>
            <a:lvl1pPr marL="0" indent="0">
              <a:buClr>
                <a:schemeClr val="tx1"/>
              </a:buClr>
              <a:buFontTx/>
              <a:buNone/>
              <a:defRPr sz="28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smtClean="0"/>
              <a:t>Click to edit Master text styles</a:t>
            </a:r>
          </a:p>
        </p:txBody>
      </p:sp>
      <p:sp>
        <p:nvSpPr>
          <p:cNvPr id="8" name="Content Placeholder 2"/>
          <p:cNvSpPr>
            <a:spLocks noGrp="1"/>
          </p:cNvSpPr>
          <p:nvPr>
            <p:ph idx="1"/>
          </p:nvPr>
        </p:nvSpPr>
        <p:spPr>
          <a:xfrm>
            <a:off x="467544" y="1628800"/>
            <a:ext cx="5472608" cy="4525963"/>
          </a:xfrm>
          <a:prstGeom prst="rect">
            <a:avLst/>
          </a:prstGeom>
        </p:spPr>
        <p:txBody>
          <a:bodyPr/>
          <a:lstStyle>
            <a:lvl1pPr marL="0" indent="0">
              <a:buClr>
                <a:schemeClr val="tx1"/>
              </a:buClr>
              <a:buFontTx/>
              <a:buNone/>
              <a:defRPr>
                <a:solidFill>
                  <a:schemeClr val="tx1"/>
                </a:solidFill>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2"/>
          <p:cNvSpPr>
            <a:spLocks noGrp="1"/>
          </p:cNvSpPr>
          <p:nvPr>
            <p:ph idx="11"/>
          </p:nvPr>
        </p:nvSpPr>
        <p:spPr>
          <a:xfrm flipH="1">
            <a:off x="6228184" y="3933056"/>
            <a:ext cx="2664296" cy="2160240"/>
          </a:xfrm>
          <a:prstGeom prst="rect">
            <a:avLst/>
          </a:prstGeom>
          <a:solidFill>
            <a:schemeClr val="tx1">
              <a:lumMod val="95000"/>
              <a:lumOff val="5000"/>
              <a:alpha val="54000"/>
            </a:schemeClr>
          </a:solidFill>
        </p:spPr>
        <p:txBody>
          <a:bodyPr anchor="b"/>
          <a:lstStyle>
            <a:lvl1pPr marL="0" indent="0">
              <a:buClr>
                <a:schemeClr val="tx1"/>
              </a:buClr>
              <a:buFontTx/>
              <a:buNone/>
              <a:defRPr sz="28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smtClean="0"/>
              <a:t>Click to edit Master text styles</a:t>
            </a:r>
          </a:p>
        </p:txBody>
      </p:sp>
      <p:sp>
        <p:nvSpPr>
          <p:cNvPr id="11" name="Rectangle 10"/>
          <p:cNvSpPr/>
          <p:nvPr/>
        </p:nvSpPr>
        <p:spPr>
          <a:xfrm>
            <a:off x="0" y="260648"/>
            <a:ext cx="179512" cy="792088"/>
          </a:xfrm>
          <a:prstGeom prst="rect">
            <a:avLst/>
          </a:prstGeom>
          <a:gradFill>
            <a:gsLst>
              <a:gs pos="0">
                <a:srgbClr val="51B7FB">
                  <a:lumMod val="69000"/>
                  <a:lumOff val="31000"/>
                </a:srgbClr>
              </a:gs>
              <a:gs pos="100000">
                <a:srgbClr val="0597FA">
                  <a:lumMod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Segoe WP" pitchFamily="34" charset="0"/>
            </a:endParaRPr>
          </a:p>
        </p:txBody>
      </p:sp>
    </p:spTree>
    <p:extLst>
      <p:ext uri="{BB962C8B-B14F-4D97-AF65-F5344CB8AC3E}">
        <p14:creationId xmlns:p14="http://schemas.microsoft.com/office/powerpoint/2010/main" val="115842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2"/>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900"/>
                                        <p:tgtEl>
                                          <p:spTgt spid="2"/>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700"/>
                                        <p:tgtEl>
                                          <p:spTgt spid="8">
                                            <p:txEl>
                                              <p:pRg st="0" end="0"/>
                                            </p:txEl>
                                          </p:spTgt>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700"/>
                                        <p:tgtEl>
                                          <p:spTgt spid="8">
                                            <p:txEl>
                                              <p:pRg st="1" end="1"/>
                                            </p:txEl>
                                          </p:spTgt>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600"/>
                                        <p:tgtEl>
                                          <p:spTgt spid="8">
                                            <p:txEl>
                                              <p:pRg st="2" end="2"/>
                                            </p:txEl>
                                          </p:spTgt>
                                        </p:tgtEl>
                                      </p:cBhvr>
                                    </p:animEffect>
                                  </p:childTnLst>
                                </p:cTn>
                              </p:par>
                              <p:par>
                                <p:cTn id="19" presetID="42" presetClass="path" presetSubtype="0" accel="50000" decel="50000" fill="hold" grpId="1" nodeType="withEffect">
                                  <p:stCondLst>
                                    <p:cond delay="500"/>
                                  </p:stCondLst>
                                  <p:childTnLst>
                                    <p:animMotion origin="layout" path="M 5.55556E-7 1.85185E-6 L -0.02361 1.85185E-6 " pathEditMode="relative" rAng="0" ptsTypes="AA">
                                      <p:cBhvr>
                                        <p:cTn id="20" dur="1200" fill="hold"/>
                                        <p:tgtEl>
                                          <p:spTgt spid="8">
                                            <p:txEl>
                                              <p:pRg st="0" end="0"/>
                                            </p:txEl>
                                          </p:spTgt>
                                        </p:tgtEl>
                                        <p:attrNameLst>
                                          <p:attrName>ppt_x</p:attrName>
                                          <p:attrName>ppt_y</p:attrName>
                                        </p:attrNameLst>
                                      </p:cBhvr>
                                      <p:rCtr x="-1181" y="0"/>
                                    </p:animMotion>
                                  </p:childTnLst>
                                </p:cTn>
                              </p:par>
                              <p:par>
                                <p:cTn id="21" presetID="42" presetClass="path" presetSubtype="0" accel="50000" decel="50000" fill="hold" grpId="1" nodeType="withEffect">
                                  <p:stCondLst>
                                    <p:cond delay="700"/>
                                  </p:stCondLst>
                                  <p:childTnLst>
                                    <p:animMotion origin="layout" path="M 0.02361 7.40741E-7 L -1.66667E-6 7.40741E-7 " pathEditMode="relative" rAng="0" ptsTypes="AA">
                                      <p:cBhvr>
                                        <p:cTn id="22" dur="1100" fill="hold"/>
                                        <p:tgtEl>
                                          <p:spTgt spid="8">
                                            <p:txEl>
                                              <p:pRg st="1" end="1"/>
                                            </p:txEl>
                                          </p:spTgt>
                                        </p:tgtEl>
                                        <p:attrNameLst>
                                          <p:attrName>ppt_x</p:attrName>
                                          <p:attrName>ppt_y</p:attrName>
                                        </p:attrNameLst>
                                      </p:cBhvr>
                                      <p:rCtr x="-1181" y="0"/>
                                    </p:animMotion>
                                  </p:childTnLst>
                                </p:cTn>
                              </p:par>
                              <p:par>
                                <p:cTn id="23" presetID="42" presetClass="path" presetSubtype="0" accel="50000" decel="50000" fill="hold" grpId="1" nodeType="withEffect">
                                  <p:stCondLst>
                                    <p:cond delay="1000"/>
                                  </p:stCondLst>
                                  <p:childTnLst>
                                    <p:animMotion origin="layout" path="M 0.04479 0.00857 L 0.02899 0.00857 " pathEditMode="relative" rAng="0" ptsTypes="AA">
                                      <p:cBhvr>
                                        <p:cTn id="24" dur="900" fill="hold"/>
                                        <p:tgtEl>
                                          <p:spTgt spid="8">
                                            <p:txEl>
                                              <p:pRg st="2" end="2"/>
                                            </p:txEl>
                                          </p:spTgt>
                                        </p:tgtEl>
                                        <p:attrNameLst>
                                          <p:attrName>ppt_x</p:attrName>
                                          <p:attrName>ppt_y</p:attrName>
                                        </p:attrNameLst>
                                      </p:cBhvr>
                                      <p:rCtr x="-799" y="0"/>
                                    </p:animMotion>
                                  </p:childTnLst>
                                </p:cTn>
                              </p:par>
                              <p:par>
                                <p:cTn id="25" presetID="10" presetClass="entr" presetSubtype="0" fill="hold" grpId="0" nodeType="withEffect">
                                  <p:stCondLst>
                                    <p:cond delay="1000"/>
                                  </p:stCondLst>
                                  <p:childTnLst>
                                    <p:set>
                                      <p:cBhvr>
                                        <p:cTn id="26" dur="1" fill="hold">
                                          <p:stCondLst>
                                            <p:cond delay="0"/>
                                          </p:stCondLst>
                                        </p:cTn>
                                        <p:tgtEl>
                                          <p:spTgt spid="6">
                                            <p:bg/>
                                          </p:spTgt>
                                        </p:tgtEl>
                                        <p:attrNameLst>
                                          <p:attrName>style.visibility</p:attrName>
                                        </p:attrNameLst>
                                      </p:cBhvr>
                                      <p:to>
                                        <p:strVal val="visible"/>
                                      </p:to>
                                    </p:set>
                                    <p:animEffect transition="in" filter="fade">
                                      <p:cBhvr>
                                        <p:cTn id="27" dur="500"/>
                                        <p:tgtEl>
                                          <p:spTgt spid="6">
                                            <p:bg/>
                                          </p:spTgt>
                                        </p:tgtEl>
                                      </p:cBhvr>
                                    </p:animEffect>
                                  </p:childTnLst>
                                </p:cTn>
                              </p:par>
                              <p:par>
                                <p:cTn id="28" presetID="10" presetClass="entr" presetSubtype="0" fill="hold" grpId="0" nodeType="withEffect" nodePh="1">
                                  <p:stCondLst>
                                    <p:cond delay="100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grpId="0" nodeType="withEffect">
                                  <p:stCondLst>
                                    <p:cond delay="1300"/>
                                  </p:stCondLst>
                                  <p:childTnLst>
                                    <p:set>
                                      <p:cBhvr>
                                        <p:cTn id="32" dur="1" fill="hold">
                                          <p:stCondLst>
                                            <p:cond delay="0"/>
                                          </p:stCondLst>
                                        </p:cTn>
                                        <p:tgtEl>
                                          <p:spTgt spid="10">
                                            <p:bg/>
                                          </p:spTgt>
                                        </p:tgtEl>
                                        <p:attrNameLst>
                                          <p:attrName>style.visibility</p:attrName>
                                        </p:attrNameLst>
                                      </p:cBhvr>
                                      <p:to>
                                        <p:strVal val="visible"/>
                                      </p:to>
                                    </p:set>
                                    <p:animEffect transition="in" filter="fade">
                                      <p:cBhvr>
                                        <p:cTn id="33" dur="500"/>
                                        <p:tgtEl>
                                          <p:spTgt spid="10">
                                            <p:bg/>
                                          </p:spTgt>
                                        </p:tgtEl>
                                      </p:cBhvr>
                                    </p:animEffect>
                                  </p:childTnLst>
                                </p:cTn>
                              </p:par>
                              <p:par>
                                <p:cTn id="34" presetID="10" presetClass="entr" presetSubtype="0" fill="hold" grpId="0" nodeType="withEffect" nodePh="1">
                                  <p:stCondLst>
                                    <p:cond delay="1000"/>
                                  </p:stCondLst>
                                  <p:endCondLst>
                                    <p:cond evt="begin" delay="0">
                                      <p:tn val="34"/>
                                    </p:cond>
                                  </p:end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fade">
                                      <p:cBhvr>
                                        <p:cTn id="3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build="p" animBg="1">
        <p:tmplLst>
          <p:tmpl>
            <p:tnLst>
              <p:par>
                <p:cTn presetID="10" presetClass="entr" presetSubtype="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nodePh="1">
                  <p:stCondLst>
                    <p:cond delay="10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8" grpId="0" build="p">
        <p:tmplLst>
          <p:tmpl lvl="1">
            <p:tnLst>
              <p:par>
                <p:cTn presetID="10" presetClass="entr" presetSubtype="0" fill="hold" nodeType="withEffect">
                  <p:stCondLst>
                    <p:cond delay="600"/>
                  </p:stCondLst>
                  <p:childTnLst>
                    <p:set>
                      <p:cBhvr>
                        <p:cTn dur="1" fill="hold">
                          <p:stCondLst>
                            <p:cond delay="0"/>
                          </p:stCondLst>
                        </p:cTn>
                        <p:tgtEl>
                          <p:spTgt spid="8"/>
                        </p:tgtEl>
                        <p:attrNameLst>
                          <p:attrName>style.visibility</p:attrName>
                        </p:attrNameLst>
                      </p:cBhvr>
                      <p:to>
                        <p:strVal val="visible"/>
                      </p:to>
                    </p:set>
                    <p:animEffect transition="in" filter="fade">
                      <p:cBhvr>
                        <p:cTn dur="1700"/>
                        <p:tgtEl>
                          <p:spTgt spid="8"/>
                        </p:tgtEl>
                      </p:cBhvr>
                    </p:animEffect>
                  </p:childTnLst>
                </p:cTn>
              </p:par>
            </p:tnLst>
          </p:tmpl>
          <p:tmpl lvl="2">
            <p:tnLst>
              <p:par>
                <p:cTn presetID="10" presetClass="entr" presetSubtype="0" fill="hold" nodeType="withEffect">
                  <p:stCondLst>
                    <p:cond delay="900"/>
                  </p:stCondLst>
                  <p:childTnLst>
                    <p:set>
                      <p:cBhvr>
                        <p:cTn dur="1" fill="hold">
                          <p:stCondLst>
                            <p:cond delay="0"/>
                          </p:stCondLst>
                        </p:cTn>
                        <p:tgtEl>
                          <p:spTgt spid="8"/>
                        </p:tgtEl>
                        <p:attrNameLst>
                          <p:attrName>style.visibility</p:attrName>
                        </p:attrNameLst>
                      </p:cBhvr>
                      <p:to>
                        <p:strVal val="visible"/>
                      </p:to>
                    </p:set>
                    <p:animEffect transition="in" filter="fade">
                      <p:cBhvr>
                        <p:cTn dur="1700"/>
                        <p:tgtEl>
                          <p:spTgt spid="8"/>
                        </p:tgtEl>
                      </p:cBhvr>
                    </p:animEffect>
                  </p:childTnLst>
                </p:cTn>
              </p:par>
            </p:tnLst>
          </p:tmpl>
          <p:tmpl lvl="3">
            <p:tnLst>
              <p:par>
                <p:cTn presetID="10" presetClass="entr" presetSubtype="0" fill="hold" nodeType="withEffect">
                  <p:stCondLst>
                    <p:cond delay="1100"/>
                  </p:stCondLst>
                  <p:childTnLst>
                    <p:set>
                      <p:cBhvr>
                        <p:cTn dur="1" fill="hold">
                          <p:stCondLst>
                            <p:cond delay="0"/>
                          </p:stCondLst>
                        </p:cTn>
                        <p:tgtEl>
                          <p:spTgt spid="8"/>
                        </p:tgtEl>
                        <p:attrNameLst>
                          <p:attrName>style.visibility</p:attrName>
                        </p:attrNameLst>
                      </p:cBhvr>
                      <p:to>
                        <p:strVal val="visible"/>
                      </p:to>
                    </p:set>
                    <p:animEffect transition="in" filter="fade">
                      <p:cBhvr>
                        <p:cTn dur="1600"/>
                        <p:tgtEl>
                          <p:spTgt spid="8"/>
                        </p:tgtEl>
                      </p:cBhvr>
                    </p:animEffect>
                  </p:childTnLst>
                </p:cTn>
              </p:par>
            </p:tnLst>
          </p:tmpl>
        </p:tmplLst>
      </p:bldP>
      <p:bldP spid="8" grpId="1" build="p">
        <p:tmplLst>
          <p:tmpl lvl="1">
            <p:tnLst>
              <p:par>
                <p:cTn presetID="42" presetClass="path" presetSubtype="0" accel="50000" decel="50000" fill="hold" nodeType="withEffect">
                  <p:stCondLst>
                    <p:cond delay="500"/>
                  </p:stCondLst>
                  <p:childTnLst>
                    <p:animMotion origin="layout" path="M 5.55556E-7 1.85185E-6 L -0.02361 1.85185E-6 " pathEditMode="relative" rAng="0" ptsTypes="AA">
                      <p:cBhvr>
                        <p:cTn dur="1200" fill="hold"/>
                        <p:tgtEl>
                          <p:spTgt spid="8"/>
                        </p:tgtEl>
                        <p:attrNameLst>
                          <p:attrName>ppt_x</p:attrName>
                          <p:attrName>ppt_y</p:attrName>
                        </p:attrNameLst>
                      </p:cBhvr>
                      <p:rCtr x="-1181" y="0"/>
                    </p:animMotion>
                  </p:childTnLst>
                </p:cTn>
              </p:par>
            </p:tnLst>
          </p:tmpl>
          <p:tmpl lvl="2">
            <p:tnLst>
              <p:par>
                <p:cTn presetID="42" presetClass="path" presetSubtype="0" accel="50000" decel="50000" fill="hold" nodeType="withEffect">
                  <p:stCondLst>
                    <p:cond delay="700"/>
                  </p:stCondLst>
                  <p:childTnLst>
                    <p:animMotion origin="layout" path="M 0.02361 7.40741E-7 L -1.66667E-6 7.40741E-7 " pathEditMode="relative" rAng="0" ptsTypes="AA">
                      <p:cBhvr>
                        <p:cTn dur="1100" fill="hold"/>
                        <p:tgtEl>
                          <p:spTgt spid="8"/>
                        </p:tgtEl>
                        <p:attrNameLst>
                          <p:attrName>ppt_x</p:attrName>
                          <p:attrName>ppt_y</p:attrName>
                        </p:attrNameLst>
                      </p:cBhvr>
                      <p:rCtr x="-1181" y="0"/>
                    </p:animMotion>
                  </p:childTnLst>
                </p:cTn>
              </p:par>
            </p:tnLst>
          </p:tmpl>
          <p:tmpl lvl="3">
            <p:tnLst>
              <p:par>
                <p:cTn presetID="42" presetClass="path" presetSubtype="0" accel="50000" decel="50000" fill="hold" nodeType="withEffect">
                  <p:stCondLst>
                    <p:cond delay="1000"/>
                  </p:stCondLst>
                  <p:childTnLst>
                    <p:animMotion origin="layout" path="M 0.04479 0.00857 L 0.02899 0.00857 " pathEditMode="relative" rAng="0" ptsTypes="AA">
                      <p:cBhvr>
                        <p:cTn dur="900" fill="hold"/>
                        <p:tgtEl>
                          <p:spTgt spid="8"/>
                        </p:tgtEl>
                        <p:attrNameLst>
                          <p:attrName>ppt_x</p:attrName>
                          <p:attrName>ppt_y</p:attrName>
                        </p:attrNameLst>
                      </p:cBhvr>
                      <p:rCtr x="-799" y="0"/>
                    </p:animMotion>
                  </p:childTnLst>
                </p:cTn>
              </p:par>
            </p:tnLst>
          </p:tmpl>
        </p:tmplLst>
      </p:bldP>
      <p:bldP spid="10" grpId="0" build="p" animBg="1">
        <p:tmplLst>
          <p:tmpl>
            <p:tnLst>
              <p:par>
                <p:cTn presetID="10" presetClass="entr" presetSubtype="0" fill="hold" nodeType="withEffect">
                  <p:stCondLst>
                    <p:cond delay="1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withEffect" nodePh="1">
                  <p:stCondLst>
                    <p:cond delay="100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3 Objects">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778098"/>
          </a:xfrm>
          <a:prstGeom prst="rect">
            <a:avLst/>
          </a:prstGeom>
        </p:spPr>
        <p:txBody>
          <a:bodyPr anchor="ctr"/>
          <a:lstStyle>
            <a:lvl1pPr>
              <a:defRPr>
                <a:solidFill>
                  <a:schemeClr val="tx1"/>
                </a:solidFill>
                <a:latin typeface="Segoe UI Light" pitchFamily="34" charset="0"/>
              </a:defRPr>
            </a:lvl1pPr>
          </a:lstStyle>
          <a:p>
            <a:r>
              <a:rPr lang="en-US" dirty="0" smtClean="0"/>
              <a:t>Click to edit Master title style</a:t>
            </a:r>
            <a:endParaRPr lang="en-GB" dirty="0"/>
          </a:p>
        </p:txBody>
      </p:sp>
      <p:sp>
        <p:nvSpPr>
          <p:cNvPr id="6" name="Content Placeholder 2"/>
          <p:cNvSpPr>
            <a:spLocks noGrp="1"/>
          </p:cNvSpPr>
          <p:nvPr>
            <p:ph idx="10"/>
          </p:nvPr>
        </p:nvSpPr>
        <p:spPr>
          <a:xfrm flipH="1">
            <a:off x="6588224" y="1916832"/>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smtClean="0"/>
              <a:t>Click to edit Master text styles</a:t>
            </a:r>
          </a:p>
        </p:txBody>
      </p:sp>
      <p:sp>
        <p:nvSpPr>
          <p:cNvPr id="8" name="Content Placeholder 2"/>
          <p:cNvSpPr>
            <a:spLocks noGrp="1"/>
          </p:cNvSpPr>
          <p:nvPr>
            <p:ph idx="1"/>
          </p:nvPr>
        </p:nvSpPr>
        <p:spPr>
          <a:xfrm>
            <a:off x="467544" y="1628800"/>
            <a:ext cx="5472608" cy="4525963"/>
          </a:xfrm>
          <a:prstGeom prst="rect">
            <a:avLst/>
          </a:prstGeom>
        </p:spPr>
        <p:txBody>
          <a:bodyPr/>
          <a:lstStyle>
            <a:lvl1pPr marL="0" indent="0">
              <a:buClr>
                <a:schemeClr val="tx1"/>
              </a:buClr>
              <a:buFontTx/>
              <a:buNone/>
              <a:defRPr>
                <a:solidFill>
                  <a:schemeClr val="tx1"/>
                </a:solidFill>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1"/>
          </p:nvPr>
        </p:nvSpPr>
        <p:spPr>
          <a:xfrm flipH="1">
            <a:off x="6588224" y="3284984"/>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smtClean="0"/>
              <a:t>Click to edit Master text styles</a:t>
            </a:r>
          </a:p>
        </p:txBody>
      </p:sp>
      <p:sp>
        <p:nvSpPr>
          <p:cNvPr id="9" name="Content Placeholder 2"/>
          <p:cNvSpPr>
            <a:spLocks noGrp="1"/>
          </p:cNvSpPr>
          <p:nvPr>
            <p:ph idx="12"/>
          </p:nvPr>
        </p:nvSpPr>
        <p:spPr>
          <a:xfrm flipH="1">
            <a:off x="6588224" y="4653136"/>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smtClean="0"/>
              <a:t>Click to edit Master text styles</a:t>
            </a:r>
          </a:p>
        </p:txBody>
      </p:sp>
      <p:sp>
        <p:nvSpPr>
          <p:cNvPr id="11" name="Rectangle 10"/>
          <p:cNvSpPr/>
          <p:nvPr/>
        </p:nvSpPr>
        <p:spPr>
          <a:xfrm>
            <a:off x="0" y="260648"/>
            <a:ext cx="179512" cy="792088"/>
          </a:xfrm>
          <a:prstGeom prst="rect">
            <a:avLst/>
          </a:prstGeom>
          <a:gradFill>
            <a:gsLst>
              <a:gs pos="0">
                <a:srgbClr val="51B7FB">
                  <a:lumMod val="69000"/>
                  <a:lumOff val="31000"/>
                </a:srgbClr>
              </a:gs>
              <a:gs pos="100000">
                <a:srgbClr val="0597FA">
                  <a:lumMod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Segoe WP" pitchFamily="34" charset="0"/>
            </a:endParaRPr>
          </a:p>
        </p:txBody>
      </p:sp>
    </p:spTree>
    <p:extLst>
      <p:ext uri="{BB962C8B-B14F-4D97-AF65-F5344CB8AC3E}">
        <p14:creationId xmlns:p14="http://schemas.microsoft.com/office/powerpoint/2010/main" val="367817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2"/>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900"/>
                                        <p:tgtEl>
                                          <p:spTgt spid="2"/>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700"/>
                                        <p:tgtEl>
                                          <p:spTgt spid="8">
                                            <p:txEl>
                                              <p:pRg st="0" end="0"/>
                                            </p:txEl>
                                          </p:spTgt>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700"/>
                                        <p:tgtEl>
                                          <p:spTgt spid="8">
                                            <p:txEl>
                                              <p:pRg st="1" end="1"/>
                                            </p:txEl>
                                          </p:spTgt>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1600"/>
                                        <p:tgtEl>
                                          <p:spTgt spid="8">
                                            <p:txEl>
                                              <p:pRg st="2" end="2"/>
                                            </p:txEl>
                                          </p:spTgt>
                                        </p:tgtEl>
                                      </p:cBhvr>
                                    </p:animEffect>
                                  </p:childTnLst>
                                </p:cTn>
                              </p:par>
                              <p:par>
                                <p:cTn id="19" presetID="42" presetClass="path" presetSubtype="0" accel="50000" decel="50000" fill="hold" grpId="1" nodeType="withEffect">
                                  <p:stCondLst>
                                    <p:cond delay="500"/>
                                  </p:stCondLst>
                                  <p:childTnLst>
                                    <p:animMotion origin="layout" path="M 5.55556E-7 1.85185E-6 L -0.02361 1.85185E-6 " pathEditMode="relative" rAng="0" ptsTypes="AA">
                                      <p:cBhvr>
                                        <p:cTn id="20" dur="1200" fill="hold"/>
                                        <p:tgtEl>
                                          <p:spTgt spid="8">
                                            <p:txEl>
                                              <p:pRg st="0" end="0"/>
                                            </p:txEl>
                                          </p:spTgt>
                                        </p:tgtEl>
                                        <p:attrNameLst>
                                          <p:attrName>ppt_x</p:attrName>
                                          <p:attrName>ppt_y</p:attrName>
                                        </p:attrNameLst>
                                      </p:cBhvr>
                                      <p:rCtr x="-1181" y="0"/>
                                    </p:animMotion>
                                  </p:childTnLst>
                                </p:cTn>
                              </p:par>
                              <p:par>
                                <p:cTn id="21" presetID="42" presetClass="path" presetSubtype="0" accel="50000" decel="50000" fill="hold" grpId="1" nodeType="withEffect">
                                  <p:stCondLst>
                                    <p:cond delay="700"/>
                                  </p:stCondLst>
                                  <p:childTnLst>
                                    <p:animMotion origin="layout" path="M 0.02361 7.40741E-7 L -1.66667E-6 7.40741E-7 " pathEditMode="relative" rAng="0" ptsTypes="AA">
                                      <p:cBhvr>
                                        <p:cTn id="22" dur="1100" fill="hold"/>
                                        <p:tgtEl>
                                          <p:spTgt spid="8">
                                            <p:txEl>
                                              <p:pRg st="1" end="1"/>
                                            </p:txEl>
                                          </p:spTgt>
                                        </p:tgtEl>
                                        <p:attrNameLst>
                                          <p:attrName>ppt_x</p:attrName>
                                          <p:attrName>ppt_y</p:attrName>
                                        </p:attrNameLst>
                                      </p:cBhvr>
                                      <p:rCtr x="-1181" y="0"/>
                                    </p:animMotion>
                                  </p:childTnLst>
                                </p:cTn>
                              </p:par>
                              <p:par>
                                <p:cTn id="23" presetID="42" presetClass="path" presetSubtype="0" accel="50000" decel="50000" fill="hold" grpId="1" nodeType="withEffect">
                                  <p:stCondLst>
                                    <p:cond delay="1000"/>
                                  </p:stCondLst>
                                  <p:childTnLst>
                                    <p:animMotion origin="layout" path="M 0.04479 0.00857 L 0.02899 0.00857 " pathEditMode="relative" rAng="0" ptsTypes="AA">
                                      <p:cBhvr>
                                        <p:cTn id="24" dur="900" fill="hold"/>
                                        <p:tgtEl>
                                          <p:spTgt spid="8">
                                            <p:txEl>
                                              <p:pRg st="2" end="2"/>
                                            </p:txEl>
                                          </p:spTgt>
                                        </p:tgtEl>
                                        <p:attrNameLst>
                                          <p:attrName>ppt_x</p:attrName>
                                          <p:attrName>ppt_y</p:attrName>
                                        </p:attrNameLst>
                                      </p:cBhvr>
                                      <p:rCtr x="-799" y="0"/>
                                    </p:animMotion>
                                  </p:childTnLst>
                                </p:cTn>
                              </p:par>
                              <p:par>
                                <p:cTn id="25" presetID="10" presetClass="entr" presetSubtype="0" fill="hold" grpId="0" nodeType="withEffect">
                                  <p:stCondLst>
                                    <p:cond delay="1000"/>
                                  </p:stCondLst>
                                  <p:childTnLst>
                                    <p:set>
                                      <p:cBhvr>
                                        <p:cTn id="26" dur="1" fill="hold">
                                          <p:stCondLst>
                                            <p:cond delay="0"/>
                                          </p:stCondLst>
                                        </p:cTn>
                                        <p:tgtEl>
                                          <p:spTgt spid="6">
                                            <p:bg/>
                                          </p:spTgt>
                                        </p:tgtEl>
                                        <p:attrNameLst>
                                          <p:attrName>style.visibility</p:attrName>
                                        </p:attrNameLst>
                                      </p:cBhvr>
                                      <p:to>
                                        <p:strVal val="visible"/>
                                      </p:to>
                                    </p:set>
                                    <p:animEffect transition="in" filter="fade">
                                      <p:cBhvr>
                                        <p:cTn id="27" dur="500"/>
                                        <p:tgtEl>
                                          <p:spTgt spid="6">
                                            <p:bg/>
                                          </p:spTgt>
                                        </p:tgtEl>
                                      </p:cBhvr>
                                    </p:animEffect>
                                  </p:childTnLst>
                                </p:cTn>
                              </p:par>
                              <p:par>
                                <p:cTn id="28" presetID="10" presetClass="entr" presetSubtype="0" fill="hold" grpId="0" nodeType="withEffect" nodePh="1">
                                  <p:stCondLst>
                                    <p:cond delay="1000"/>
                                  </p:stCondLst>
                                  <p:endCondLst>
                                    <p:cond evt="begin" delay="0">
                                      <p:tn val="28"/>
                                    </p:cond>
                                  </p:end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grpId="0" nodeType="withEffect">
                                  <p:stCondLst>
                                    <p:cond delay="1200"/>
                                  </p:stCondLst>
                                  <p:childTnLst>
                                    <p:set>
                                      <p:cBhvr>
                                        <p:cTn id="32" dur="1" fill="hold">
                                          <p:stCondLst>
                                            <p:cond delay="0"/>
                                          </p:stCondLst>
                                        </p:cTn>
                                        <p:tgtEl>
                                          <p:spTgt spid="7">
                                            <p:bg/>
                                          </p:spTgt>
                                        </p:tgtEl>
                                        <p:attrNameLst>
                                          <p:attrName>style.visibility</p:attrName>
                                        </p:attrNameLst>
                                      </p:cBhvr>
                                      <p:to>
                                        <p:strVal val="visible"/>
                                      </p:to>
                                    </p:set>
                                    <p:animEffect transition="in" filter="fade">
                                      <p:cBhvr>
                                        <p:cTn id="33" dur="500"/>
                                        <p:tgtEl>
                                          <p:spTgt spid="7">
                                            <p:bg/>
                                          </p:spTgt>
                                        </p:tgtEl>
                                      </p:cBhvr>
                                    </p:animEffect>
                                  </p:childTnLst>
                                </p:cTn>
                              </p:par>
                              <p:par>
                                <p:cTn id="34" presetID="10" presetClass="entr" presetSubtype="0" fill="hold" grpId="0" nodeType="withEffect" nodePh="1">
                                  <p:stCondLst>
                                    <p:cond delay="1000"/>
                                  </p:stCondLst>
                                  <p:endCondLst>
                                    <p:cond evt="begin" delay="0">
                                      <p:tn val="34"/>
                                    </p:cond>
                                  </p:end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1400"/>
                                  </p:stCondLst>
                                  <p:childTnLst>
                                    <p:set>
                                      <p:cBhvr>
                                        <p:cTn id="38" dur="1" fill="hold">
                                          <p:stCondLst>
                                            <p:cond delay="0"/>
                                          </p:stCondLst>
                                        </p:cTn>
                                        <p:tgtEl>
                                          <p:spTgt spid="9">
                                            <p:bg/>
                                          </p:spTgt>
                                        </p:tgtEl>
                                        <p:attrNameLst>
                                          <p:attrName>style.visibility</p:attrName>
                                        </p:attrNameLst>
                                      </p:cBhvr>
                                      <p:to>
                                        <p:strVal val="visible"/>
                                      </p:to>
                                    </p:set>
                                    <p:animEffect transition="in" filter="fade">
                                      <p:cBhvr>
                                        <p:cTn id="39" dur="500"/>
                                        <p:tgtEl>
                                          <p:spTgt spid="9">
                                            <p:bg/>
                                          </p:spTgt>
                                        </p:tgtEl>
                                      </p:cBhvr>
                                    </p:animEffect>
                                  </p:childTnLst>
                                </p:cTn>
                              </p:par>
                              <p:par>
                                <p:cTn id="40" presetID="10" presetClass="entr" presetSubtype="0" fill="hold" grpId="0" nodeType="withEffect" nodePh="1">
                                  <p:stCondLst>
                                    <p:cond delay="1000"/>
                                  </p:stCondLst>
                                  <p:endCondLst>
                                    <p:cond evt="begin" delay="0">
                                      <p:tn val="40"/>
                                    </p:cond>
                                  </p:end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build="p" animBg="1">
        <p:tmplLst>
          <p:tmpl>
            <p:tnLst>
              <p:par>
                <p:cTn presetID="10" presetClass="entr" presetSubtype="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1">
            <p:tnLst>
              <p:par>
                <p:cTn presetID="10" presetClass="entr" presetSubtype="0" fill="hold" nodeType="withEffect" nodePh="1">
                  <p:stCondLst>
                    <p:cond delay="10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8" grpId="0" build="p">
        <p:tmplLst>
          <p:tmpl lvl="1">
            <p:tnLst>
              <p:par>
                <p:cTn presetID="10" presetClass="entr" presetSubtype="0" fill="hold" nodeType="withEffect">
                  <p:stCondLst>
                    <p:cond delay="600"/>
                  </p:stCondLst>
                  <p:childTnLst>
                    <p:set>
                      <p:cBhvr>
                        <p:cTn dur="1" fill="hold">
                          <p:stCondLst>
                            <p:cond delay="0"/>
                          </p:stCondLst>
                        </p:cTn>
                        <p:tgtEl>
                          <p:spTgt spid="8"/>
                        </p:tgtEl>
                        <p:attrNameLst>
                          <p:attrName>style.visibility</p:attrName>
                        </p:attrNameLst>
                      </p:cBhvr>
                      <p:to>
                        <p:strVal val="visible"/>
                      </p:to>
                    </p:set>
                    <p:animEffect transition="in" filter="fade">
                      <p:cBhvr>
                        <p:cTn dur="1700"/>
                        <p:tgtEl>
                          <p:spTgt spid="8"/>
                        </p:tgtEl>
                      </p:cBhvr>
                    </p:animEffect>
                  </p:childTnLst>
                </p:cTn>
              </p:par>
            </p:tnLst>
          </p:tmpl>
          <p:tmpl lvl="2">
            <p:tnLst>
              <p:par>
                <p:cTn presetID="10" presetClass="entr" presetSubtype="0" fill="hold" nodeType="withEffect">
                  <p:stCondLst>
                    <p:cond delay="900"/>
                  </p:stCondLst>
                  <p:childTnLst>
                    <p:set>
                      <p:cBhvr>
                        <p:cTn dur="1" fill="hold">
                          <p:stCondLst>
                            <p:cond delay="0"/>
                          </p:stCondLst>
                        </p:cTn>
                        <p:tgtEl>
                          <p:spTgt spid="8"/>
                        </p:tgtEl>
                        <p:attrNameLst>
                          <p:attrName>style.visibility</p:attrName>
                        </p:attrNameLst>
                      </p:cBhvr>
                      <p:to>
                        <p:strVal val="visible"/>
                      </p:to>
                    </p:set>
                    <p:animEffect transition="in" filter="fade">
                      <p:cBhvr>
                        <p:cTn dur="1700"/>
                        <p:tgtEl>
                          <p:spTgt spid="8"/>
                        </p:tgtEl>
                      </p:cBhvr>
                    </p:animEffect>
                  </p:childTnLst>
                </p:cTn>
              </p:par>
            </p:tnLst>
          </p:tmpl>
          <p:tmpl lvl="3">
            <p:tnLst>
              <p:par>
                <p:cTn presetID="10" presetClass="entr" presetSubtype="0" fill="hold" nodeType="withEffect">
                  <p:stCondLst>
                    <p:cond delay="1100"/>
                  </p:stCondLst>
                  <p:childTnLst>
                    <p:set>
                      <p:cBhvr>
                        <p:cTn dur="1" fill="hold">
                          <p:stCondLst>
                            <p:cond delay="0"/>
                          </p:stCondLst>
                        </p:cTn>
                        <p:tgtEl>
                          <p:spTgt spid="8"/>
                        </p:tgtEl>
                        <p:attrNameLst>
                          <p:attrName>style.visibility</p:attrName>
                        </p:attrNameLst>
                      </p:cBhvr>
                      <p:to>
                        <p:strVal val="visible"/>
                      </p:to>
                    </p:set>
                    <p:animEffect transition="in" filter="fade">
                      <p:cBhvr>
                        <p:cTn dur="1600"/>
                        <p:tgtEl>
                          <p:spTgt spid="8"/>
                        </p:tgtEl>
                      </p:cBhvr>
                    </p:animEffect>
                  </p:childTnLst>
                </p:cTn>
              </p:par>
            </p:tnLst>
          </p:tmpl>
        </p:tmplLst>
      </p:bldP>
      <p:bldP spid="8" grpId="1" build="p">
        <p:tmplLst>
          <p:tmpl lvl="1">
            <p:tnLst>
              <p:par>
                <p:cTn presetID="42" presetClass="path" presetSubtype="0" accel="50000" decel="50000" fill="hold" nodeType="withEffect">
                  <p:stCondLst>
                    <p:cond delay="500"/>
                  </p:stCondLst>
                  <p:childTnLst>
                    <p:animMotion origin="layout" path="M 5.55556E-7 1.85185E-6 L -0.02361 1.85185E-6 " pathEditMode="relative" rAng="0" ptsTypes="AA">
                      <p:cBhvr>
                        <p:cTn dur="1200" fill="hold"/>
                        <p:tgtEl>
                          <p:spTgt spid="8"/>
                        </p:tgtEl>
                        <p:attrNameLst>
                          <p:attrName>ppt_x</p:attrName>
                          <p:attrName>ppt_y</p:attrName>
                        </p:attrNameLst>
                      </p:cBhvr>
                      <p:rCtr x="-1181" y="0"/>
                    </p:animMotion>
                  </p:childTnLst>
                </p:cTn>
              </p:par>
            </p:tnLst>
          </p:tmpl>
          <p:tmpl lvl="2">
            <p:tnLst>
              <p:par>
                <p:cTn presetID="42" presetClass="path" presetSubtype="0" accel="50000" decel="50000" fill="hold" nodeType="withEffect">
                  <p:stCondLst>
                    <p:cond delay="700"/>
                  </p:stCondLst>
                  <p:childTnLst>
                    <p:animMotion origin="layout" path="M 0.02361 7.40741E-7 L -1.66667E-6 7.40741E-7 " pathEditMode="relative" rAng="0" ptsTypes="AA">
                      <p:cBhvr>
                        <p:cTn dur="1100" fill="hold"/>
                        <p:tgtEl>
                          <p:spTgt spid="8"/>
                        </p:tgtEl>
                        <p:attrNameLst>
                          <p:attrName>ppt_x</p:attrName>
                          <p:attrName>ppt_y</p:attrName>
                        </p:attrNameLst>
                      </p:cBhvr>
                      <p:rCtr x="-1181" y="0"/>
                    </p:animMotion>
                  </p:childTnLst>
                </p:cTn>
              </p:par>
            </p:tnLst>
          </p:tmpl>
          <p:tmpl lvl="3">
            <p:tnLst>
              <p:par>
                <p:cTn presetID="42" presetClass="path" presetSubtype="0" accel="50000" decel="50000" fill="hold" nodeType="withEffect">
                  <p:stCondLst>
                    <p:cond delay="1000"/>
                  </p:stCondLst>
                  <p:childTnLst>
                    <p:animMotion origin="layout" path="M 0.04479 0.00857 L 0.02899 0.00857 " pathEditMode="relative" rAng="0" ptsTypes="AA">
                      <p:cBhvr>
                        <p:cTn dur="900" fill="hold"/>
                        <p:tgtEl>
                          <p:spTgt spid="8"/>
                        </p:tgtEl>
                        <p:attrNameLst>
                          <p:attrName>ppt_x</p:attrName>
                          <p:attrName>ppt_y</p:attrName>
                        </p:attrNameLst>
                      </p:cBhvr>
                      <p:rCtr x="-799" y="0"/>
                    </p:animMotion>
                  </p:childTnLst>
                </p:cTn>
              </p:par>
            </p:tnLst>
          </p:tmpl>
        </p:tmplLst>
      </p:bldP>
      <p:bldP spid="7" grpId="0" build="p" animBg="1">
        <p:tmplLst>
          <p:tmpl>
            <p:tnLst>
              <p:par>
                <p:cTn presetID="10" presetClass="entr" presetSubtype="0" fill="hold" nodeType="withEffect">
                  <p:stCondLst>
                    <p:cond delay="1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nodePh="1">
                  <p:stCondLst>
                    <p:cond delay="10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animBg="1">
        <p:tmplLst>
          <p:tmpl>
            <p:tnLst>
              <p:par>
                <p:cTn presetID="10" presetClass="entr" presetSubtype="0" fill="hold" nodeType="withEffect">
                  <p:stCondLst>
                    <p:cond delay="14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nodePh="1">
                  <p:stCondLst>
                    <p:cond delay="100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139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303988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SQL via EF Code First</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5595257" cy="356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4509" y="4876800"/>
            <a:ext cx="47371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93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00"/>
                                        <p:tgtEl>
                                          <p:spTgt spid="6"/>
                                        </p:tgtEl>
                                      </p:cBhvr>
                                    </p:animEffect>
                                  </p:childTnLst>
                                </p:cTn>
                              </p:par>
                              <p:par>
                                <p:cTn id="13" presetID="10" presetClass="entr" presetSubtype="0" fill="hold" nodeType="withEffect">
                                  <p:stCondLst>
                                    <p:cond delay="60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17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Storage: </a:t>
            </a:r>
            <a:r>
              <a:rPr lang="en-US" dirty="0" smtClean="0"/>
              <a:t>Azure Blob Uploads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16" y="2341418"/>
            <a:ext cx="9242684" cy="200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840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1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Services: WCF oData</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51" y="1795463"/>
            <a:ext cx="8101901"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82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4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Services: Json ASP.Net MVC</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24" y="2290763"/>
            <a:ext cx="9384375" cy="304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940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2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981944292"/>
              </p:ext>
            </p:extLst>
          </p:nvPr>
        </p:nvGraphicFramePr>
        <p:xfrm>
          <a:off x="468313" y="162877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Size Matters</a:t>
            </a:r>
            <a:endParaRPr lang="en-US" dirty="0"/>
          </a:p>
        </p:txBody>
      </p:sp>
      <p:sp>
        <p:nvSpPr>
          <p:cNvPr id="13" name="Content Placeholder 3"/>
          <p:cNvSpPr txBox="1">
            <a:spLocks/>
          </p:cNvSpPr>
          <p:nvPr/>
        </p:nvSpPr>
        <p:spPr>
          <a:xfrm>
            <a:off x="3200400" y="1600200"/>
            <a:ext cx="403860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JSON list of 100 pictures</a:t>
            </a:r>
            <a:endParaRPr lang="en-US" sz="1800" dirty="0"/>
          </a:p>
        </p:txBody>
      </p:sp>
      <p:grpSp>
        <p:nvGrpSpPr>
          <p:cNvPr id="24" name="Group 23"/>
          <p:cNvGrpSpPr/>
          <p:nvPr/>
        </p:nvGrpSpPr>
        <p:grpSpPr>
          <a:xfrm>
            <a:off x="304800" y="1600200"/>
            <a:ext cx="9829800" cy="4572000"/>
            <a:chOff x="304800" y="1600200"/>
            <a:chExt cx="9829800" cy="4572000"/>
          </a:xfrm>
        </p:grpSpPr>
        <p:sp>
          <p:nvSpPr>
            <p:cNvPr id="12" name="Content Placeholder 2"/>
            <p:cNvSpPr txBox="1">
              <a:spLocks/>
            </p:cNvSpPr>
            <p:nvPr/>
          </p:nvSpPr>
          <p:spPr>
            <a:xfrm>
              <a:off x="304800" y="1600200"/>
              <a:ext cx="4038600" cy="4525963"/>
            </a:xfrm>
            <a:prstGeom prst="rect">
              <a:avLst/>
            </a:prstGeom>
          </p:spPr>
          <p:txBody>
            <a:bodyPr>
              <a:normAutofit/>
            </a:bodyPr>
            <a:lstStyle>
              <a:lvl1pPr marL="0" indent="0" algn="l" defTabSz="914400" rtl="0" eaLnBrk="1" latinLnBrk="0" hangingPunct="1">
                <a:spcBef>
                  <a:spcPct val="20000"/>
                </a:spcBef>
                <a:buClr>
                  <a:schemeClr val="tx1"/>
                </a:buClr>
                <a:buFontTx/>
                <a:buNone/>
                <a:defRPr sz="3200" kern="1200">
                  <a:solidFill>
                    <a:schemeClr val="tx1"/>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bg1">
                      <a:lumMod val="75000"/>
                    </a:schemeClr>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chemeClr val="bg1">
                      <a:lumMod val="50000"/>
                    </a:schemeClr>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XML</a:t>
              </a:r>
              <a:endParaRPr lang="en-US" sz="2400" dirty="0"/>
            </a:p>
          </p:txBody>
        </p:sp>
        <p:pic>
          <p:nvPicPr>
            <p:cNvPr id="14"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3136"/>
            <a:stretch/>
          </p:blipFill>
          <p:spPr bwMode="auto">
            <a:xfrm>
              <a:off x="304800" y="2249146"/>
              <a:ext cx="2525486" cy="335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26944"/>
            <a:stretch/>
          </p:blipFill>
          <p:spPr bwMode="auto">
            <a:xfrm>
              <a:off x="3276600" y="2209800"/>
              <a:ext cx="2674257" cy="338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3"/>
            <p:cNvSpPr txBox="1">
              <a:spLocks/>
            </p:cNvSpPr>
            <p:nvPr/>
          </p:nvSpPr>
          <p:spPr>
            <a:xfrm>
              <a:off x="60960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400" dirty="0" smtClean="0">
                  <a:latin typeface="Segoe UI Light" pitchFamily="34" charset="0"/>
                </a:rPr>
                <a:t>Gzip JSON</a:t>
              </a:r>
              <a:endParaRPr lang="en-US" sz="2400" dirty="0">
                <a:latin typeface="Segoe UI Light" pitchFamily="34" charset="0"/>
              </a:endParaRPr>
            </a:p>
          </p:txBody>
        </p:sp>
        <p:pic>
          <p:nvPicPr>
            <p:cNvPr id="1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30265"/>
            <a:stretch/>
          </p:blipFill>
          <p:spPr bwMode="auto">
            <a:xfrm>
              <a:off x="6172200" y="2209800"/>
              <a:ext cx="2552699" cy="3389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15686" y="5710535"/>
              <a:ext cx="846707" cy="461665"/>
            </a:xfrm>
            <a:prstGeom prst="rect">
              <a:avLst/>
            </a:prstGeom>
            <a:noFill/>
          </p:spPr>
          <p:txBody>
            <a:bodyPr wrap="none" rtlCol="0">
              <a:spAutoFit/>
            </a:bodyPr>
            <a:lstStyle/>
            <a:p>
              <a:r>
                <a:rPr lang="en-US" sz="2400" dirty="0" smtClean="0">
                  <a:latin typeface="Segoe UI" pitchFamily="34" charset="0"/>
                  <a:ea typeface="Segoe UI" pitchFamily="34" charset="0"/>
                  <a:cs typeface="Segoe UI" pitchFamily="34" charset="0"/>
                </a:rPr>
                <a:t>58kB</a:t>
              </a:r>
              <a:endParaRPr lang="en-US" sz="2400" dirty="0">
                <a:latin typeface="Segoe UI" pitchFamily="34" charset="0"/>
                <a:ea typeface="Segoe UI" pitchFamily="34" charset="0"/>
                <a:cs typeface="Segoe UI" pitchFamily="34" charset="0"/>
              </a:endParaRPr>
            </a:p>
          </p:txBody>
        </p:sp>
        <p:sp>
          <p:nvSpPr>
            <p:cNvPr id="19" name="TextBox 18"/>
            <p:cNvSpPr txBox="1"/>
            <p:nvPr/>
          </p:nvSpPr>
          <p:spPr>
            <a:xfrm>
              <a:off x="3289299" y="5710535"/>
              <a:ext cx="846707" cy="461665"/>
            </a:xfrm>
            <a:prstGeom prst="rect">
              <a:avLst/>
            </a:prstGeom>
            <a:noFill/>
          </p:spPr>
          <p:txBody>
            <a:bodyPr wrap="none" rtlCol="0">
              <a:spAutoFit/>
            </a:bodyPr>
            <a:lstStyle/>
            <a:p>
              <a:r>
                <a:rPr lang="en-US" sz="2400" dirty="0" smtClean="0">
                  <a:latin typeface="Segoe UI" pitchFamily="34" charset="0"/>
                  <a:ea typeface="Segoe UI" pitchFamily="34" charset="0"/>
                  <a:cs typeface="Segoe UI" pitchFamily="34" charset="0"/>
                </a:rPr>
                <a:t>21kB</a:t>
              </a:r>
              <a:endParaRPr lang="en-US" sz="2400" dirty="0">
                <a:latin typeface="Segoe UI" pitchFamily="34" charset="0"/>
                <a:ea typeface="Segoe UI" pitchFamily="34" charset="0"/>
                <a:cs typeface="Segoe UI" pitchFamily="34" charset="0"/>
              </a:endParaRPr>
            </a:p>
          </p:txBody>
        </p:sp>
        <p:sp>
          <p:nvSpPr>
            <p:cNvPr id="20" name="TextBox 19"/>
            <p:cNvSpPr txBox="1"/>
            <p:nvPr/>
          </p:nvSpPr>
          <p:spPr>
            <a:xfrm>
              <a:off x="6172200" y="5710535"/>
              <a:ext cx="679994" cy="461665"/>
            </a:xfrm>
            <a:prstGeom prst="rect">
              <a:avLst/>
            </a:prstGeom>
            <a:noFill/>
          </p:spPr>
          <p:txBody>
            <a:bodyPr wrap="none" rtlCol="0">
              <a:spAutoFit/>
            </a:bodyPr>
            <a:lstStyle/>
            <a:p>
              <a:r>
                <a:rPr lang="en-US" sz="2400" dirty="0" smtClean="0">
                  <a:latin typeface="Segoe UI" pitchFamily="34" charset="0"/>
                  <a:ea typeface="Segoe UI" pitchFamily="34" charset="0"/>
                  <a:cs typeface="Segoe UI" pitchFamily="34" charset="0"/>
                </a:rPr>
                <a:t>2kB</a:t>
              </a:r>
              <a:endParaRPr lang="en-US" sz="2400" dirty="0">
                <a:latin typeface="Segoe UI" pitchFamily="34" charset="0"/>
                <a:ea typeface="Segoe UI" pitchFamily="34" charset="0"/>
                <a:cs typeface="Segoe UI" pitchFamily="34" charset="0"/>
              </a:endParaRPr>
            </a:p>
          </p:txBody>
        </p:sp>
        <p:pic>
          <p:nvPicPr>
            <p:cNvPr id="21" name="Picture 5" descr="http://ts3.mm.bing.net/th?id=I4833810197120250&amp;pid=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01000" y="2440892"/>
              <a:ext cx="723899" cy="713446"/>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3"/>
            <p:cNvSpPr txBox="1">
              <a:spLocks/>
            </p:cNvSpPr>
            <p:nvPr/>
          </p:nvSpPr>
          <p:spPr>
            <a:xfrm>
              <a:off x="32766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400" dirty="0" smtClean="0">
                  <a:latin typeface="Segoe UI Light" pitchFamily="34" charset="0"/>
                </a:rPr>
                <a:t>JSON</a:t>
              </a:r>
              <a:endParaRPr lang="en-US" sz="2400" dirty="0">
                <a:latin typeface="Segoe UI Light" pitchFamily="34" charset="0"/>
              </a:endParaRPr>
            </a:p>
          </p:txBody>
        </p:sp>
      </p:grpSp>
    </p:spTree>
    <p:extLst>
      <p:ext uri="{BB962C8B-B14F-4D97-AF65-F5344CB8AC3E}">
        <p14:creationId xmlns:p14="http://schemas.microsoft.com/office/powerpoint/2010/main" val="283103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700"/>
                                        <p:tgtEl>
                                          <p:spTgt spid="11"/>
                                        </p:tgtEl>
                                      </p:cBhvr>
                                    </p:animEffect>
                                  </p:childTnLst>
                                </p:cTn>
                              </p:par>
                              <p:par>
                                <p:cTn id="13" presetID="42" presetClass="path" presetSubtype="0" accel="50000" decel="50000" fill="hold" grpId="1" nodeType="withEffect">
                                  <p:stCondLst>
                                    <p:cond delay="500"/>
                                  </p:stCondLst>
                                  <p:childTnLst>
                                    <p:animMotion origin="layout" path="M 5.55556E-7 1.85185E-6 L -0.02361 1.85185E-6 " pathEditMode="relative" rAng="0" ptsTypes="AA">
                                      <p:cBhvr>
                                        <p:cTn id="14" dur="1200" fill="hold"/>
                                        <p:tgtEl>
                                          <p:spTgt spid="11"/>
                                        </p:tgtEl>
                                        <p:attrNameLst>
                                          <p:attrName>ppt_x</p:attrName>
                                          <p:attrName>ppt_y</p:attrName>
                                        </p:attrNameLst>
                                      </p:cBhvr>
                                      <p:rCtr x="-1181" y="0"/>
                                    </p:animMotion>
                                  </p:childTnLst>
                                </p:cTn>
                              </p:par>
                              <p:par>
                                <p:cTn id="15" presetID="10" presetClass="entr" presetSubtype="0" fill="hold" nodeType="withEffect">
                                  <p:stCondLst>
                                    <p:cond delay="9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9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Server:</a:t>
            </a:r>
          </a:p>
          <a:p>
            <a:pPr lvl="1"/>
            <a:r>
              <a:rPr lang="en-US" dirty="0">
                <a:solidFill>
                  <a:schemeClr val="tx1">
                    <a:lumMod val="75000"/>
                    <a:lumOff val="25000"/>
                  </a:schemeClr>
                </a:solidFill>
              </a:rPr>
              <a:t>Storage:</a:t>
            </a:r>
          </a:p>
          <a:p>
            <a:pPr lvl="2"/>
            <a:r>
              <a:rPr lang="en-US" dirty="0">
                <a:solidFill>
                  <a:schemeClr val="bg2">
                    <a:lumMod val="25000"/>
                  </a:schemeClr>
                </a:solidFill>
              </a:rPr>
              <a:t>Code First Entity Framework</a:t>
            </a:r>
          </a:p>
          <a:p>
            <a:pPr lvl="2"/>
            <a:r>
              <a:rPr lang="en-US" dirty="0">
                <a:solidFill>
                  <a:schemeClr val="bg2">
                    <a:lumMod val="25000"/>
                  </a:schemeClr>
                </a:solidFill>
              </a:rPr>
              <a:t>Azure C# SDK</a:t>
            </a:r>
          </a:p>
          <a:p>
            <a:pPr lvl="1"/>
            <a:r>
              <a:rPr lang="en-US" dirty="0">
                <a:solidFill>
                  <a:schemeClr val="tx1">
                    <a:lumMod val="75000"/>
                    <a:lumOff val="25000"/>
                  </a:schemeClr>
                </a:solidFill>
              </a:rPr>
              <a:t>Logic/Services:</a:t>
            </a:r>
          </a:p>
          <a:p>
            <a:pPr lvl="2"/>
            <a:r>
              <a:rPr lang="en-US" dirty="0">
                <a:solidFill>
                  <a:schemeClr val="bg2">
                    <a:lumMod val="25000"/>
                  </a:schemeClr>
                </a:solidFill>
              </a:rPr>
              <a:t>Custom C#</a:t>
            </a:r>
          </a:p>
          <a:p>
            <a:pPr lvl="2"/>
            <a:r>
              <a:rPr lang="en-US" dirty="0">
                <a:solidFill>
                  <a:schemeClr val="bg2">
                    <a:lumMod val="25000"/>
                  </a:schemeClr>
                </a:solidFill>
              </a:rPr>
              <a:t>Twitterizer</a:t>
            </a:r>
          </a:p>
          <a:p>
            <a:pPr lvl="1"/>
            <a:r>
              <a:rPr lang="en-US" dirty="0">
                <a:solidFill>
                  <a:schemeClr val="tx1">
                    <a:lumMod val="75000"/>
                    <a:lumOff val="25000"/>
                  </a:schemeClr>
                </a:solidFill>
              </a:rPr>
              <a:t>Presentation:</a:t>
            </a:r>
          </a:p>
          <a:p>
            <a:pPr lvl="2"/>
            <a:r>
              <a:rPr lang="en-US" dirty="0">
                <a:solidFill>
                  <a:schemeClr val="bg2">
                    <a:lumMod val="25000"/>
                  </a:schemeClr>
                </a:solidFill>
              </a:rPr>
              <a:t>ASP.NET MVC (Json)</a:t>
            </a:r>
          </a:p>
          <a:p>
            <a:pPr lvl="2"/>
            <a:r>
              <a:rPr lang="en-US" dirty="0">
                <a:solidFill>
                  <a:schemeClr val="bg2">
                    <a:lumMod val="25000"/>
                  </a:schemeClr>
                </a:solidFill>
              </a:rPr>
              <a:t>WCF (oData)</a:t>
            </a:r>
          </a:p>
        </p:txBody>
      </p:sp>
      <p:sp>
        <p:nvSpPr>
          <p:cNvPr id="3" name="Title 2"/>
          <p:cNvSpPr>
            <a:spLocks noGrp="1"/>
          </p:cNvSpPr>
          <p:nvPr>
            <p:ph type="title"/>
          </p:nvPr>
        </p:nvSpPr>
        <p:spPr/>
        <p:txBody>
          <a:bodyPr/>
          <a:lstStyle/>
          <a:p>
            <a:r>
              <a:rPr lang="en-US" dirty="0"/>
              <a:t>TweetPic Server</a:t>
            </a:r>
          </a:p>
        </p:txBody>
      </p:sp>
      <p:sp>
        <p:nvSpPr>
          <p:cNvPr id="4" name="Content Placeholder 4"/>
          <p:cNvSpPr txBox="1">
            <a:spLocks/>
          </p:cNvSpPr>
          <p:nvPr/>
        </p:nvSpPr>
        <p:spPr>
          <a:xfrm>
            <a:off x="4953000" y="1600200"/>
            <a:ext cx="3886200" cy="5029200"/>
          </a:xfrm>
          <a:prstGeom prst="rect">
            <a:avLst/>
          </a:prstGeom>
          <a:solidFill>
            <a:schemeClr val="tx2">
              <a:lumMod val="60000"/>
              <a:lumOff val="40000"/>
            </a:schemeClr>
          </a:solidFill>
          <a:ln>
            <a:noFill/>
          </a:ln>
        </p:spPr>
        <p:style>
          <a:lnRef idx="2">
            <a:schemeClr val="accent6"/>
          </a:lnRef>
          <a:fillRef idx="1">
            <a:schemeClr val="lt1"/>
          </a:fillRef>
          <a:effectRef idx="0">
            <a:schemeClr val="accent6"/>
          </a:effectRef>
          <a:fontRef idx="minor">
            <a:schemeClr val="dk1"/>
          </a:fontRef>
        </p:style>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lang="en-US" sz="2000" dirty="0" smtClean="0">
                <a:solidFill>
                  <a:schemeClr val="bg1"/>
                </a:solidFill>
                <a:latin typeface="Segoe UI Light" pitchFamily="34" charset="0"/>
              </a:rPr>
              <a:t>Sophistication: Lots of C# Server technologies are available:</a:t>
            </a:r>
          </a:p>
          <a:p>
            <a:pPr marL="457200" lvl="1" indent="0">
              <a:buNone/>
            </a:pPr>
            <a:r>
              <a:rPr lang="en-US" sz="1600" dirty="0" smtClean="0">
                <a:solidFill>
                  <a:schemeClr val="bg1"/>
                </a:solidFill>
                <a:latin typeface="Segoe UI Light" pitchFamily="34" charset="0"/>
              </a:rPr>
              <a:t>nHibernate</a:t>
            </a:r>
          </a:p>
          <a:p>
            <a:pPr marL="457200" lvl="1" indent="0">
              <a:buNone/>
            </a:pPr>
            <a:r>
              <a:rPr lang="en-US" sz="1600" dirty="0" smtClean="0">
                <a:solidFill>
                  <a:schemeClr val="bg1"/>
                </a:solidFill>
                <a:latin typeface="Segoe UI Light" pitchFamily="34" charset="0"/>
              </a:rPr>
              <a:t>RavenDB</a:t>
            </a:r>
          </a:p>
          <a:p>
            <a:pPr marL="457200" lvl="1" indent="0">
              <a:buNone/>
            </a:pPr>
            <a:r>
              <a:rPr lang="en-US" sz="1600" dirty="0" smtClean="0">
                <a:solidFill>
                  <a:schemeClr val="bg1"/>
                </a:solidFill>
                <a:latin typeface="Segoe UI Light" pitchFamily="34" charset="0"/>
              </a:rPr>
              <a:t>Lucene.Net</a:t>
            </a:r>
          </a:p>
          <a:p>
            <a:pPr marL="457200" lvl="1" indent="0">
              <a:buNone/>
            </a:pPr>
            <a:r>
              <a:rPr lang="en-US" sz="1600" dirty="0" smtClean="0">
                <a:solidFill>
                  <a:schemeClr val="bg1"/>
                </a:solidFill>
                <a:latin typeface="Segoe UI Light" pitchFamily="34" charset="0"/>
              </a:rPr>
              <a:t>MVC Async (+SignalR)</a:t>
            </a:r>
          </a:p>
          <a:p>
            <a:pPr marL="457200" lvl="1" indent="0">
              <a:buNone/>
            </a:pPr>
            <a:r>
              <a:rPr lang="en-US" sz="1600" dirty="0" smtClean="0">
                <a:solidFill>
                  <a:schemeClr val="bg1"/>
                </a:solidFill>
                <a:latin typeface="Segoe UI Light" pitchFamily="34" charset="0"/>
              </a:rPr>
              <a:t>ServiceStack</a:t>
            </a:r>
          </a:p>
          <a:p>
            <a:pPr marL="457200" lvl="1" indent="0">
              <a:buNone/>
            </a:pPr>
            <a:r>
              <a:rPr lang="en-US" sz="1600" dirty="0" smtClean="0">
                <a:solidFill>
                  <a:schemeClr val="bg1"/>
                </a:solidFill>
                <a:latin typeface="Segoe UI Light" pitchFamily="34" charset="0"/>
              </a:rPr>
              <a:t>Azure - Access Signatures</a:t>
            </a:r>
          </a:p>
          <a:p>
            <a:pPr marL="457200" lvl="1" indent="0">
              <a:buNone/>
            </a:pPr>
            <a:r>
              <a:rPr lang="en-US" sz="1600" dirty="0" smtClean="0">
                <a:solidFill>
                  <a:schemeClr val="bg1"/>
                </a:solidFill>
                <a:latin typeface="Segoe UI Light" pitchFamily="34" charset="0"/>
              </a:rPr>
              <a:t>WebAPI</a:t>
            </a:r>
          </a:p>
          <a:p>
            <a:pPr marL="457200" lvl="1" indent="0">
              <a:buNone/>
            </a:pPr>
            <a:r>
              <a:rPr lang="en-US" sz="1600" dirty="0" smtClean="0">
                <a:solidFill>
                  <a:schemeClr val="bg1"/>
                </a:solidFill>
                <a:latin typeface="Segoe UI Light" pitchFamily="34" charset="0"/>
              </a:rPr>
              <a:t>OpenRasta</a:t>
            </a:r>
          </a:p>
          <a:p>
            <a:pPr marL="457200" lvl="1" indent="0">
              <a:buNone/>
            </a:pPr>
            <a:r>
              <a:rPr lang="en-US" sz="1600" dirty="0" smtClean="0">
                <a:solidFill>
                  <a:schemeClr val="bg1"/>
                </a:solidFill>
                <a:latin typeface="Segoe UI Light" pitchFamily="34" charset="0"/>
              </a:rPr>
              <a:t>Simple.Web</a:t>
            </a:r>
          </a:p>
          <a:p>
            <a:pPr marL="457200" lvl="1" indent="0">
              <a:buNone/>
            </a:pPr>
            <a:r>
              <a:rPr lang="en-US" sz="1600" dirty="0" smtClean="0">
                <a:solidFill>
                  <a:schemeClr val="bg1"/>
                </a:solidFill>
                <a:latin typeface="Segoe UI Light" pitchFamily="34" charset="0"/>
              </a:rPr>
              <a:t>Nancyfx</a:t>
            </a:r>
          </a:p>
          <a:p>
            <a:pPr marL="457200" lvl="1" indent="0">
              <a:buNone/>
            </a:pPr>
            <a:r>
              <a:rPr lang="en-US" sz="1600" dirty="0" smtClean="0">
                <a:solidFill>
                  <a:schemeClr val="bg1"/>
                </a:solidFill>
                <a:latin typeface="Segoe UI Light" pitchFamily="34" charset="0"/>
              </a:rPr>
              <a:t>FubuMvc</a:t>
            </a:r>
          </a:p>
          <a:p>
            <a:pPr marL="457200" lvl="1" indent="0">
              <a:buNone/>
            </a:pPr>
            <a:r>
              <a:rPr lang="en-US" sz="1600" dirty="0" smtClean="0">
                <a:solidFill>
                  <a:schemeClr val="bg1"/>
                </a:solidFill>
                <a:latin typeface="Segoe UI Light" pitchFamily="34" charset="0"/>
              </a:rPr>
              <a:t>ASMX and WebForms</a:t>
            </a:r>
          </a:p>
          <a:p>
            <a:pPr marL="457200" lvl="1" indent="0">
              <a:buNone/>
            </a:pPr>
            <a:r>
              <a:rPr lang="en-US" sz="1600" dirty="0" smtClean="0">
                <a:solidFill>
                  <a:schemeClr val="bg1"/>
                </a:solidFill>
                <a:latin typeface="Segoe UI Light" pitchFamily="34" charset="0"/>
              </a:rPr>
              <a:t>ProtocolBuf.Net</a:t>
            </a:r>
          </a:p>
          <a:p>
            <a:pPr marL="457200" lvl="1" indent="0">
              <a:buNone/>
            </a:pPr>
            <a:r>
              <a:rPr lang="en-US" sz="1600" dirty="0" smtClean="0">
                <a:solidFill>
                  <a:schemeClr val="bg1"/>
                </a:solidFill>
                <a:latin typeface="Segoe UI Light" pitchFamily="34" charset="0"/>
              </a:rPr>
              <a:t>…</a:t>
            </a:r>
          </a:p>
        </p:txBody>
      </p:sp>
    </p:spTree>
    <p:extLst>
      <p:ext uri="{BB962C8B-B14F-4D97-AF65-F5344CB8AC3E}">
        <p14:creationId xmlns:p14="http://schemas.microsoft.com/office/powerpoint/2010/main" val="2969482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Survival: Simple TweetPic Client</a:t>
            </a:r>
            <a:endParaRPr lang="en-US" dirty="0"/>
          </a:p>
        </p:txBody>
      </p:sp>
      <p:sp>
        <p:nvSpPr>
          <p:cNvPr id="4" name="Rectangle 3"/>
          <p:cNvSpPr/>
          <p:nvPr/>
        </p:nvSpPr>
        <p:spPr>
          <a:xfrm>
            <a:off x="1676400" y="2362200"/>
            <a:ext cx="5410200" cy="2971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WP7</a:t>
            </a:r>
          </a:p>
          <a:p>
            <a:endParaRPr lang="en-US" dirty="0" smtClean="0">
              <a:latin typeface="Segoe UI Light" pitchFamily="34" charset="0"/>
            </a:endParaRPr>
          </a:p>
          <a:p>
            <a:r>
              <a:rPr lang="en-US" dirty="0" smtClean="0">
                <a:latin typeface="Segoe UI Light" pitchFamily="34" charset="0"/>
              </a:rPr>
              <a:t>XAML</a:t>
            </a:r>
          </a:p>
          <a:p>
            <a:r>
              <a:rPr lang="en-US" dirty="0" smtClean="0">
                <a:latin typeface="Segoe UI Light" pitchFamily="34" charset="0"/>
              </a:rPr>
              <a:t>+ C# CodeBehind</a:t>
            </a:r>
          </a:p>
        </p:txBody>
      </p:sp>
    </p:spTree>
    <p:extLst>
      <p:ext uri="{BB962C8B-B14F-4D97-AF65-F5344CB8AC3E}">
        <p14:creationId xmlns:p14="http://schemas.microsoft.com/office/powerpoint/2010/main" val="20589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Survival</a:t>
            </a:r>
            <a:r>
              <a:rPr lang="en-US" dirty="0"/>
              <a:t>: Simple TweetPic Client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407" y="1676400"/>
            <a:ext cx="1012603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262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Inquiry: TweetPic </a:t>
            </a:r>
            <a:r>
              <a:rPr lang="en-US" dirty="0"/>
              <a:t>Client</a:t>
            </a:r>
          </a:p>
        </p:txBody>
      </p:sp>
      <p:sp>
        <p:nvSpPr>
          <p:cNvPr id="4" name="Rectangle 3"/>
          <p:cNvSpPr/>
          <p:nvPr/>
        </p:nvSpPr>
        <p:spPr>
          <a:xfrm>
            <a:off x="420130" y="2743200"/>
            <a:ext cx="399947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Service Consumption</a:t>
            </a:r>
            <a:endParaRPr lang="en-US" dirty="0">
              <a:latin typeface="Segoe UI Light" pitchFamily="34" charset="0"/>
            </a:endParaRPr>
          </a:p>
        </p:txBody>
      </p:sp>
      <p:sp>
        <p:nvSpPr>
          <p:cNvPr id="5" name="Rectangle 4"/>
          <p:cNvSpPr/>
          <p:nvPr/>
        </p:nvSpPr>
        <p:spPr>
          <a:xfrm>
            <a:off x="420130" y="33528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Business Logic</a:t>
            </a:r>
            <a:endParaRPr lang="en-US" dirty="0">
              <a:latin typeface="Segoe UI Light" pitchFamily="34" charset="0"/>
            </a:endParaRPr>
          </a:p>
        </p:txBody>
      </p:sp>
      <p:sp>
        <p:nvSpPr>
          <p:cNvPr id="6" name="Rectangle 5"/>
          <p:cNvSpPr/>
          <p:nvPr/>
        </p:nvSpPr>
        <p:spPr>
          <a:xfrm>
            <a:off x="4534930" y="2743200"/>
            <a:ext cx="41148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Local Data/Services</a:t>
            </a:r>
            <a:endParaRPr lang="en-US" dirty="0">
              <a:latin typeface="Segoe UI Light" pitchFamily="34" charset="0"/>
            </a:endParaRPr>
          </a:p>
        </p:txBody>
      </p:sp>
      <p:sp>
        <p:nvSpPr>
          <p:cNvPr id="7" name="Rectangle 6"/>
          <p:cNvSpPr/>
          <p:nvPr/>
        </p:nvSpPr>
        <p:spPr>
          <a:xfrm>
            <a:off x="420130" y="39624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UI Logic - ViewModels</a:t>
            </a:r>
            <a:endParaRPr lang="en-US" dirty="0">
              <a:latin typeface="Segoe UI Light" pitchFamily="34" charset="0"/>
            </a:endParaRPr>
          </a:p>
        </p:txBody>
      </p:sp>
      <p:sp>
        <p:nvSpPr>
          <p:cNvPr id="8" name="Rectangle 7"/>
          <p:cNvSpPr/>
          <p:nvPr/>
        </p:nvSpPr>
        <p:spPr>
          <a:xfrm>
            <a:off x="420130" y="4572000"/>
            <a:ext cx="8229600" cy="457200"/>
          </a:xfrm>
          <a:prstGeom prst="rect">
            <a:avLst/>
          </a:prstGeom>
        </p:spPr>
        <p:style>
          <a:lnRef idx="1">
            <a:schemeClr val="dk1"/>
          </a:lnRef>
          <a:fillRef idx="1001">
            <a:schemeClr val="lt2"/>
          </a:fillRef>
          <a:effectRef idx="1">
            <a:schemeClr val="dk1"/>
          </a:effectRef>
          <a:fontRef idx="minor">
            <a:schemeClr val="dk1"/>
          </a:fontRef>
        </p:style>
        <p:txBody>
          <a:bodyPr rtlCol="0" anchor="b" anchorCtr="0"/>
          <a:lstStyle/>
          <a:p>
            <a:r>
              <a:rPr lang="en-US" dirty="0" smtClean="0">
                <a:latin typeface="Segoe UI Light" pitchFamily="34" charset="0"/>
              </a:rPr>
              <a:t>Presentation - WP7 – XAML</a:t>
            </a:r>
            <a:endParaRPr lang="en-US" dirty="0">
              <a:latin typeface="Segoe UI Light" pitchFamily="34" charset="0"/>
            </a:endParaRPr>
          </a:p>
        </p:txBody>
      </p:sp>
    </p:spTree>
    <p:extLst>
      <p:ext uri="{BB962C8B-B14F-4D97-AF65-F5344CB8AC3E}">
        <p14:creationId xmlns:p14="http://schemas.microsoft.com/office/powerpoint/2010/main" val="245960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Sophistication: TweetPic Clients</a:t>
            </a:r>
            <a:endParaRPr lang="en-US" dirty="0"/>
          </a:p>
        </p:txBody>
      </p:sp>
      <p:sp>
        <p:nvSpPr>
          <p:cNvPr id="4" name="Rectangle 3"/>
          <p:cNvSpPr/>
          <p:nvPr/>
        </p:nvSpPr>
        <p:spPr>
          <a:xfrm>
            <a:off x="420130" y="2743200"/>
            <a:ext cx="399947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Service Consumption</a:t>
            </a:r>
            <a:endParaRPr lang="en-US" dirty="0">
              <a:latin typeface="Segoe UI Light" pitchFamily="34" charset="0"/>
            </a:endParaRPr>
          </a:p>
        </p:txBody>
      </p:sp>
      <p:sp>
        <p:nvSpPr>
          <p:cNvPr id="5" name="Rectangle 4"/>
          <p:cNvSpPr/>
          <p:nvPr/>
        </p:nvSpPr>
        <p:spPr>
          <a:xfrm>
            <a:off x="420130" y="33528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Business Logic</a:t>
            </a:r>
            <a:endParaRPr lang="en-US" dirty="0">
              <a:latin typeface="Segoe UI Light" pitchFamily="34" charset="0"/>
            </a:endParaRPr>
          </a:p>
        </p:txBody>
      </p:sp>
      <p:sp>
        <p:nvSpPr>
          <p:cNvPr id="7" name="Rectangle 6"/>
          <p:cNvSpPr/>
          <p:nvPr/>
        </p:nvSpPr>
        <p:spPr>
          <a:xfrm>
            <a:off x="420130" y="39624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UI Logic - ViewModels</a:t>
            </a:r>
            <a:endParaRPr lang="en-US" dirty="0">
              <a:latin typeface="Segoe UI Light" pitchFamily="34" charset="0"/>
            </a:endParaRPr>
          </a:p>
        </p:txBody>
      </p:sp>
      <p:sp>
        <p:nvSpPr>
          <p:cNvPr id="8" name="Rectangle 7"/>
          <p:cNvSpPr/>
          <p:nvPr/>
        </p:nvSpPr>
        <p:spPr>
          <a:xfrm>
            <a:off x="420129" y="4572000"/>
            <a:ext cx="1817379" cy="457200"/>
          </a:xfrm>
          <a:prstGeom prst="rect">
            <a:avLst/>
          </a:prstGeom>
        </p:spPr>
        <p:style>
          <a:lnRef idx="1">
            <a:schemeClr val="dk1"/>
          </a:lnRef>
          <a:fillRef idx="1001">
            <a:schemeClr val="lt2"/>
          </a:fillRef>
          <a:effectRef idx="1">
            <a:schemeClr val="dk1"/>
          </a:effectRef>
          <a:fontRef idx="minor">
            <a:schemeClr val="dk1"/>
          </a:fontRef>
        </p:style>
        <p:txBody>
          <a:bodyPr rtlCol="0" anchor="b" anchorCtr="0"/>
          <a:lstStyle/>
          <a:p>
            <a:r>
              <a:rPr lang="en-US" dirty="0" smtClean="0">
                <a:latin typeface="Segoe UI Light" pitchFamily="34" charset="0"/>
              </a:rPr>
              <a:t>WP7 – XAML</a:t>
            </a:r>
            <a:endParaRPr lang="en-US" dirty="0">
              <a:latin typeface="Segoe UI Light" pitchFamily="34" charset="0"/>
            </a:endParaRPr>
          </a:p>
        </p:txBody>
      </p:sp>
      <p:sp>
        <p:nvSpPr>
          <p:cNvPr id="9" name="Rectangle 8"/>
          <p:cNvSpPr/>
          <p:nvPr/>
        </p:nvSpPr>
        <p:spPr>
          <a:xfrm>
            <a:off x="2496002" y="4572000"/>
            <a:ext cx="1865870" cy="457200"/>
          </a:xfrm>
          <a:prstGeom prst="rect">
            <a:avLst/>
          </a:prstGeom>
        </p:spPr>
        <p:style>
          <a:lnRef idx="1">
            <a:schemeClr val="dk1"/>
          </a:lnRef>
          <a:fillRef idx="1001">
            <a:schemeClr val="lt2"/>
          </a:fillRef>
          <a:effectRef idx="1">
            <a:schemeClr val="dk1"/>
          </a:effectRef>
          <a:fontRef idx="minor">
            <a:schemeClr val="dk1"/>
          </a:fontRef>
        </p:style>
        <p:txBody>
          <a:bodyPr rtlCol="0" anchor="b" anchorCtr="0"/>
          <a:lstStyle/>
          <a:p>
            <a:r>
              <a:rPr lang="en-US" dirty="0" smtClean="0">
                <a:latin typeface="Segoe UI Light" pitchFamily="34" charset="0"/>
              </a:rPr>
              <a:t>Win8 – XAML</a:t>
            </a:r>
            <a:endParaRPr lang="en-US" dirty="0">
              <a:latin typeface="Segoe UI Light" pitchFamily="34" charset="0"/>
            </a:endParaRPr>
          </a:p>
        </p:txBody>
      </p:sp>
      <p:sp>
        <p:nvSpPr>
          <p:cNvPr id="10" name="Rectangle 9"/>
          <p:cNvSpPr/>
          <p:nvPr/>
        </p:nvSpPr>
        <p:spPr>
          <a:xfrm>
            <a:off x="4620366" y="4572000"/>
            <a:ext cx="1865870" cy="457200"/>
          </a:xfrm>
          <a:prstGeom prst="rect">
            <a:avLst/>
          </a:prstGeom>
        </p:spPr>
        <p:style>
          <a:lnRef idx="1">
            <a:schemeClr val="dk1"/>
          </a:lnRef>
          <a:fillRef idx="1001">
            <a:schemeClr val="lt2"/>
          </a:fillRef>
          <a:effectRef idx="1">
            <a:schemeClr val="dk1"/>
          </a:effectRef>
          <a:fontRef idx="minor">
            <a:schemeClr val="dk1"/>
          </a:fontRef>
        </p:style>
        <p:txBody>
          <a:bodyPr rtlCol="0" anchor="b" anchorCtr="0"/>
          <a:lstStyle/>
          <a:p>
            <a:r>
              <a:rPr lang="en-US" dirty="0" smtClean="0">
                <a:latin typeface="Segoe UI Light" pitchFamily="34" charset="0"/>
              </a:rPr>
              <a:t>iOS – XIB/MT.D</a:t>
            </a:r>
            <a:endParaRPr lang="en-US" dirty="0">
              <a:latin typeface="Segoe UI Light" pitchFamily="34" charset="0"/>
            </a:endParaRPr>
          </a:p>
        </p:txBody>
      </p:sp>
      <p:sp>
        <p:nvSpPr>
          <p:cNvPr id="11" name="Rectangle 10"/>
          <p:cNvSpPr/>
          <p:nvPr/>
        </p:nvSpPr>
        <p:spPr>
          <a:xfrm>
            <a:off x="6744730" y="4572000"/>
            <a:ext cx="1865870" cy="457200"/>
          </a:xfrm>
          <a:prstGeom prst="rect">
            <a:avLst/>
          </a:prstGeom>
        </p:spPr>
        <p:style>
          <a:lnRef idx="1">
            <a:schemeClr val="dk1"/>
          </a:lnRef>
          <a:fillRef idx="1001">
            <a:schemeClr val="lt2"/>
          </a:fillRef>
          <a:effectRef idx="1">
            <a:schemeClr val="dk1"/>
          </a:effectRef>
          <a:fontRef idx="minor">
            <a:schemeClr val="dk1"/>
          </a:fontRef>
        </p:style>
        <p:txBody>
          <a:bodyPr rtlCol="0" anchor="b" anchorCtr="0"/>
          <a:lstStyle/>
          <a:p>
            <a:r>
              <a:rPr lang="en-US" dirty="0" smtClean="0">
                <a:latin typeface="Segoe UI Light" pitchFamily="34" charset="0"/>
              </a:rPr>
              <a:t>Droid – AXML</a:t>
            </a:r>
            <a:endParaRPr lang="en-US" dirty="0">
              <a:latin typeface="Segoe UI Light" pitchFamily="34" charset="0"/>
            </a:endParaRPr>
          </a:p>
        </p:txBody>
      </p:sp>
      <p:sp>
        <p:nvSpPr>
          <p:cNvPr id="12" name="Rectangle 11"/>
          <p:cNvSpPr/>
          <p:nvPr/>
        </p:nvSpPr>
        <p:spPr>
          <a:xfrm>
            <a:off x="4534930" y="2743200"/>
            <a:ext cx="41148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Local Data/Services</a:t>
            </a:r>
            <a:endParaRPr lang="en-US" dirty="0">
              <a:latin typeface="Segoe UI Light" pitchFamily="34" charset="0"/>
            </a:endParaRPr>
          </a:p>
        </p:txBody>
      </p:sp>
    </p:spTree>
    <p:extLst>
      <p:ext uri="{BB962C8B-B14F-4D97-AF65-F5344CB8AC3E}">
        <p14:creationId xmlns:p14="http://schemas.microsoft.com/office/powerpoint/2010/main" val="185987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2" descr="C:\Users\Stuart\Pictures\Life\2004年8月28日(2)007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13" y="-76200"/>
            <a:ext cx="10429036" cy="69341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972300" y="457200"/>
            <a:ext cx="1600200" cy="2121932"/>
            <a:chOff x="6972300" y="457200"/>
            <a:chExt cx="1600200" cy="2121932"/>
          </a:xfrm>
        </p:grpSpPr>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@slodge</a:t>
              </a:r>
              <a:endParaRPr lang="en-US" dirty="0">
                <a:solidFill>
                  <a:schemeClr val="bg1"/>
                </a:solidFill>
              </a:endParaRPr>
            </a:p>
          </p:txBody>
        </p:sp>
      </p:grpSp>
      <p:sp>
        <p:nvSpPr>
          <p:cNvPr id="2" name="Title 1"/>
          <p:cNvSpPr>
            <a:spLocks noGrp="1"/>
          </p:cNvSpPr>
          <p:nvPr>
            <p:ph type="title"/>
          </p:nvPr>
        </p:nvSpPr>
        <p:spPr>
          <a:xfrm>
            <a:off x="381000" y="5029200"/>
            <a:ext cx="8229600" cy="1143000"/>
          </a:xfrm>
        </p:spPr>
        <p:txBody>
          <a:bodyPr/>
          <a:lstStyle/>
          <a:p>
            <a:pPr algn="l"/>
            <a:r>
              <a:rPr lang="en-US" dirty="0" smtClean="0"/>
              <a:t>C# - Cloud to Mobile</a:t>
            </a:r>
            <a:endParaRPr lang="en-US" dirty="0"/>
          </a:p>
        </p:txBody>
      </p:sp>
      <p:sp>
        <p:nvSpPr>
          <p:cNvPr id="3" name="Text Placeholder 2"/>
          <p:cNvSpPr>
            <a:spLocks noGrp="1"/>
          </p:cNvSpPr>
          <p:nvPr>
            <p:ph type="body" sz="quarter" idx="10"/>
          </p:nvPr>
        </p:nvSpPr>
        <p:spPr>
          <a:xfrm>
            <a:off x="395514" y="5696794"/>
            <a:ext cx="7128966" cy="1008806"/>
          </a:xfrm>
        </p:spPr>
        <p:txBody>
          <a:bodyPr/>
          <a:lstStyle/>
          <a:p>
            <a:pPr algn="l"/>
            <a:r>
              <a:rPr lang="en-US" dirty="0"/>
              <a:t>Survival, Inquiry, </a:t>
            </a:r>
            <a:r>
              <a:rPr lang="en-US" dirty="0" smtClean="0"/>
              <a:t>Sophistication</a:t>
            </a:r>
            <a:endParaRPr lang="en-US" dirty="0"/>
          </a:p>
        </p:txBody>
      </p:sp>
    </p:spTree>
    <p:extLst>
      <p:ext uri="{BB962C8B-B14F-4D97-AF65-F5344CB8AC3E}">
        <p14:creationId xmlns:p14="http://schemas.microsoft.com/office/powerpoint/2010/main" val="73538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900"/>
                                        <p:tgtEl>
                                          <p:spTgt spid="2"/>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3200"/>
                                        <p:tgtEl>
                                          <p:spTgt spid="3">
                                            <p:txEl>
                                              <p:pRg st="0" end="0"/>
                                            </p:txEl>
                                          </p:spTgt>
                                        </p:tgtEl>
                                      </p:cBhvr>
                                    </p:animEffect>
                                  </p:childTnLst>
                                </p:cTn>
                              </p:par>
                              <p:par>
                                <p:cTn id="11" presetID="10" presetClass="entr" presetSubtype="0" fill="hold" nodeType="withEffect">
                                  <p:stCondLst>
                                    <p:cond delay="24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Sophistication: TweetPic clients</a:t>
            </a:r>
            <a:endParaRPr lang="en-US" dirty="0"/>
          </a:p>
        </p:txBody>
      </p:sp>
      <p:pic>
        <p:nvPicPr>
          <p:cNvPr id="8194" name="Picture 2" descr="C:\Users\Stuart\Dropbox\iOS Simulator Screen shot 21 Jun 2012 17.46.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323" y="1520483"/>
            <a:ext cx="28448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471" y="1524000"/>
            <a:ext cx="27146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24000"/>
            <a:ext cx="2621592"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782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8197"/>
                                        </p:tgtEl>
                                        <p:attrNameLst>
                                          <p:attrName>style.visibility</p:attrName>
                                        </p:attrNameLst>
                                      </p:cBhvr>
                                      <p:to>
                                        <p:strVal val="visible"/>
                                      </p:to>
                                    </p:set>
                                    <p:animEffect transition="in" filter="fade">
                                      <p:cBhvr>
                                        <p:cTn id="17" dur="1700"/>
                                        <p:tgtEl>
                                          <p:spTgt spid="8197"/>
                                        </p:tgtEl>
                                      </p:cBhvr>
                                    </p:animEffect>
                                  </p:childTnLst>
                                </p:cTn>
                              </p:par>
                              <p:par>
                                <p:cTn id="18" presetID="10" presetClass="entr" presetSubtype="0" fill="hold" nodeType="withEffect">
                                  <p:stCondLst>
                                    <p:cond delay="1200"/>
                                  </p:stCondLst>
                                  <p:childTnLst>
                                    <p:set>
                                      <p:cBhvr>
                                        <p:cTn id="19" dur="1" fill="hold">
                                          <p:stCondLst>
                                            <p:cond delay="0"/>
                                          </p:stCondLst>
                                        </p:cTn>
                                        <p:tgtEl>
                                          <p:spTgt spid="8196"/>
                                        </p:tgtEl>
                                        <p:attrNameLst>
                                          <p:attrName>style.visibility</p:attrName>
                                        </p:attrNameLst>
                                      </p:cBhvr>
                                      <p:to>
                                        <p:strVal val="visible"/>
                                      </p:to>
                                    </p:set>
                                    <p:animEffect transition="in" filter="fade">
                                      <p:cBhvr>
                                        <p:cTn id="20" dur="1600"/>
                                        <p:tgtEl>
                                          <p:spTgt spid="8196"/>
                                        </p:tgtEl>
                                      </p:cBhvr>
                                    </p:animEffect>
                                  </p:childTnLst>
                                </p:cTn>
                              </p:par>
                              <p:par>
                                <p:cTn id="21" presetID="10" presetClass="entr" presetSubtype="0" fill="hold" nodeType="withEffect">
                                  <p:stCondLst>
                                    <p:cond delay="2000"/>
                                  </p:stCondLst>
                                  <p:childTnLst>
                                    <p:set>
                                      <p:cBhvr>
                                        <p:cTn id="22" dur="1" fill="hold">
                                          <p:stCondLst>
                                            <p:cond delay="0"/>
                                          </p:stCondLst>
                                        </p:cTn>
                                        <p:tgtEl>
                                          <p:spTgt spid="8194"/>
                                        </p:tgtEl>
                                        <p:attrNameLst>
                                          <p:attrName>style.visibility</p:attrName>
                                        </p:attrNameLst>
                                      </p:cBhvr>
                                      <p:to>
                                        <p:strVal val="visible"/>
                                      </p:to>
                                    </p:set>
                                    <p:animEffect transition="in" filter="fade">
                                      <p:cBhvr>
                                        <p:cTn id="23" dur="18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323528" y="260648"/>
            <a:ext cx="7067872" cy="778098"/>
          </a:xfrm>
        </p:spPr>
        <p:txBody>
          <a:bodyPr/>
          <a:lstStyle/>
          <a:p>
            <a:r>
              <a:rPr lang="en-US" dirty="0" smtClean="0"/>
              <a:t>Declarative Presentation</a:t>
            </a:r>
            <a:endParaRPr lang="en-US" dirty="0"/>
          </a:p>
        </p:txBody>
      </p:sp>
      <p:grpSp>
        <p:nvGrpSpPr>
          <p:cNvPr id="4" name="Group 3"/>
          <p:cNvGrpSpPr/>
          <p:nvPr/>
        </p:nvGrpSpPr>
        <p:grpSpPr>
          <a:xfrm>
            <a:off x="533400" y="1447800"/>
            <a:ext cx="8162925" cy="4572000"/>
            <a:chOff x="533400" y="1447800"/>
            <a:chExt cx="8162925" cy="457200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46577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24200"/>
              <a:ext cx="47244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143500"/>
              <a:ext cx="42767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4924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b" anchorCtr="0"/>
          <a:lstStyle/>
          <a:p>
            <a:endParaRPr lang="en-US" dirty="0"/>
          </a:p>
        </p:txBody>
      </p:sp>
      <p:sp>
        <p:nvSpPr>
          <p:cNvPr id="3" name="Title 2"/>
          <p:cNvSpPr>
            <a:spLocks noGrp="1"/>
          </p:cNvSpPr>
          <p:nvPr>
            <p:ph type="title"/>
          </p:nvPr>
        </p:nvSpPr>
        <p:spPr/>
        <p:txBody>
          <a:bodyPr/>
          <a:lstStyle/>
          <a:p>
            <a:r>
              <a:rPr lang="en-US" dirty="0" smtClean="0"/>
              <a:t>C# App Stack</a:t>
            </a:r>
            <a:endParaRPr lang="en-US" dirty="0"/>
          </a:p>
        </p:txBody>
      </p:sp>
      <p:grpSp>
        <p:nvGrpSpPr>
          <p:cNvPr id="20" name="Group 19"/>
          <p:cNvGrpSpPr/>
          <p:nvPr/>
        </p:nvGrpSpPr>
        <p:grpSpPr>
          <a:xfrm>
            <a:off x="381000" y="430427"/>
            <a:ext cx="8266670" cy="6275173"/>
            <a:chOff x="381000" y="430427"/>
            <a:chExt cx="8266670" cy="6275173"/>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343" y="5810959"/>
              <a:ext cx="685800" cy="86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2124" y="5810959"/>
              <a:ext cx="993876" cy="87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images.apple.com/uk/iphone/home/images/animation/hardware_bla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5810959"/>
              <a:ext cx="445238" cy="865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microsoft.com/global/surface/en/us/publishingimages/new/her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399" y="5821641"/>
              <a:ext cx="1208201" cy="8839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81000" y="5288241"/>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b" anchorCtr="0"/>
            <a:lstStyle/>
            <a:p>
              <a:r>
                <a:rPr lang="en-US" dirty="0" smtClean="0">
                  <a:latin typeface="Segoe UI Light" pitchFamily="34" charset="0"/>
                </a:rPr>
                <a:t>WP7</a:t>
              </a:r>
              <a:endParaRPr lang="en-US" dirty="0">
                <a:latin typeface="Segoe UI Light" pitchFamily="34" charset="0"/>
              </a:endParaRPr>
            </a:p>
          </p:txBody>
        </p:sp>
        <p:sp>
          <p:nvSpPr>
            <p:cNvPr id="10" name="Rectangle 9"/>
            <p:cNvSpPr/>
            <p:nvPr/>
          </p:nvSpPr>
          <p:spPr>
            <a:xfrm>
              <a:off x="2481649" y="5288241"/>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b" anchorCtr="0"/>
            <a:lstStyle/>
            <a:p>
              <a:r>
                <a:rPr lang="en-US" dirty="0" smtClean="0">
                  <a:latin typeface="Segoe UI Light" pitchFamily="34" charset="0"/>
                </a:rPr>
                <a:t>iOS</a:t>
              </a:r>
              <a:endParaRPr lang="en-US" dirty="0">
                <a:latin typeface="Segoe UI Light" pitchFamily="34" charset="0"/>
              </a:endParaRPr>
            </a:p>
          </p:txBody>
        </p:sp>
        <p:sp>
          <p:nvSpPr>
            <p:cNvPr id="11" name="Rectangle 10"/>
            <p:cNvSpPr/>
            <p:nvPr/>
          </p:nvSpPr>
          <p:spPr>
            <a:xfrm>
              <a:off x="4557584" y="5288241"/>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b" anchorCtr="0"/>
            <a:lstStyle/>
            <a:p>
              <a:r>
                <a:rPr lang="en-US" dirty="0" smtClean="0">
                  <a:latin typeface="Segoe UI Light" pitchFamily="34" charset="0"/>
                </a:rPr>
                <a:t>Droid</a:t>
              </a:r>
              <a:endParaRPr lang="en-US" dirty="0">
                <a:latin typeface="Segoe UI Light" pitchFamily="34" charset="0"/>
              </a:endParaRPr>
            </a:p>
          </p:txBody>
        </p:sp>
        <p:sp>
          <p:nvSpPr>
            <p:cNvPr id="12" name="Rectangle 11"/>
            <p:cNvSpPr/>
            <p:nvPr/>
          </p:nvSpPr>
          <p:spPr>
            <a:xfrm>
              <a:off x="6666470" y="5288241"/>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b" anchorCtr="0"/>
            <a:lstStyle/>
            <a:p>
              <a:r>
                <a:rPr lang="en-US" dirty="0" smtClean="0">
                  <a:latin typeface="Segoe UI Light" pitchFamily="34" charset="0"/>
                </a:rPr>
                <a:t>Win8</a:t>
              </a:r>
              <a:endParaRPr lang="en-US" dirty="0">
                <a:latin typeface="Segoe UI Light" pitchFamily="34" charset="0"/>
              </a:endParaRPr>
            </a:p>
          </p:txBody>
        </p:sp>
        <p:sp>
          <p:nvSpPr>
            <p:cNvPr id="13" name="Rectangle 12"/>
            <p:cNvSpPr/>
            <p:nvPr/>
          </p:nvSpPr>
          <p:spPr>
            <a:xfrm>
              <a:off x="418070" y="13716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latin typeface="Segoe UI Light" pitchFamily="34" charset="0"/>
                </a:rPr>
                <a:t>Data Access</a:t>
              </a:r>
              <a:endParaRPr lang="en-US" dirty="0">
                <a:latin typeface="Segoe UI Light" pitchFamily="34" charset="0"/>
              </a:endParaRPr>
            </a:p>
          </p:txBody>
        </p:sp>
        <p:sp>
          <p:nvSpPr>
            <p:cNvPr id="14" name="Rectangle 13"/>
            <p:cNvSpPr/>
            <p:nvPr/>
          </p:nvSpPr>
          <p:spPr>
            <a:xfrm>
              <a:off x="418070" y="19812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latin typeface="Segoe UI Light" pitchFamily="34" charset="0"/>
                </a:rPr>
                <a:t>Business Logic</a:t>
              </a:r>
              <a:endParaRPr lang="en-US" dirty="0">
                <a:latin typeface="Segoe UI Light" pitchFamily="34" charset="0"/>
              </a:endParaRPr>
            </a:p>
          </p:txBody>
        </p:sp>
        <p:sp>
          <p:nvSpPr>
            <p:cNvPr id="15" name="Rectangle 14"/>
            <p:cNvSpPr/>
            <p:nvPr/>
          </p:nvSpPr>
          <p:spPr>
            <a:xfrm>
              <a:off x="418070" y="25908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latin typeface="Segoe UI Light" pitchFamily="34" charset="0"/>
                </a:rPr>
                <a:t>Presentation</a:t>
              </a:r>
              <a:endParaRPr lang="en-US" dirty="0">
                <a:latin typeface="Segoe UI Light" pitchFamily="34" charset="0"/>
              </a:endParaRPr>
            </a:p>
          </p:txBody>
        </p:sp>
        <p:sp>
          <p:nvSpPr>
            <p:cNvPr id="16" name="Rectangle 15"/>
            <p:cNvSpPr/>
            <p:nvPr/>
          </p:nvSpPr>
          <p:spPr>
            <a:xfrm>
              <a:off x="381000" y="3459441"/>
              <a:ext cx="3976816"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Service Consumption</a:t>
              </a:r>
              <a:endParaRPr lang="en-US" dirty="0">
                <a:latin typeface="Segoe UI Light" pitchFamily="34" charset="0"/>
              </a:endParaRPr>
            </a:p>
          </p:txBody>
        </p:sp>
        <p:sp>
          <p:nvSpPr>
            <p:cNvPr id="17" name="Rectangle 16"/>
            <p:cNvSpPr/>
            <p:nvPr/>
          </p:nvSpPr>
          <p:spPr>
            <a:xfrm>
              <a:off x="381000" y="4069041"/>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Business Logic</a:t>
              </a:r>
              <a:endParaRPr lang="en-US" dirty="0">
                <a:latin typeface="Segoe UI Light" pitchFamily="34" charset="0"/>
              </a:endParaRPr>
            </a:p>
          </p:txBody>
        </p:sp>
        <p:sp>
          <p:nvSpPr>
            <p:cNvPr id="18" name="Rectangle 17"/>
            <p:cNvSpPr/>
            <p:nvPr/>
          </p:nvSpPr>
          <p:spPr>
            <a:xfrm>
              <a:off x="4662616" y="3459441"/>
              <a:ext cx="39624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Local Data/Services</a:t>
              </a:r>
              <a:endParaRPr lang="en-US" dirty="0">
                <a:latin typeface="Segoe UI Light" pitchFamily="34" charset="0"/>
              </a:endParaRPr>
            </a:p>
          </p:txBody>
        </p:sp>
        <p:sp>
          <p:nvSpPr>
            <p:cNvPr id="19" name="Rectangle 18"/>
            <p:cNvSpPr/>
            <p:nvPr/>
          </p:nvSpPr>
          <p:spPr>
            <a:xfrm>
              <a:off x="381000" y="4678641"/>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nchorCtr="0"/>
            <a:lstStyle/>
            <a:p>
              <a:r>
                <a:rPr lang="en-US" dirty="0" smtClean="0">
                  <a:latin typeface="Segoe UI Light" pitchFamily="34" charset="0"/>
                </a:rPr>
                <a:t>UI Logic</a:t>
              </a:r>
              <a:endParaRPr lang="en-US" dirty="0">
                <a:latin typeface="Segoe UI Light" pitchFamily="34" charset="0"/>
              </a:endParaRPr>
            </a:p>
          </p:txBody>
        </p:sp>
        <p:pic>
          <p:nvPicPr>
            <p:cNvPr id="8" name="Picture 2" descr="http://techinch.com/wp-content/uploads/2010/06/azure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30427"/>
              <a:ext cx="1245973" cy="12459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0649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8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Examples: </a:t>
            </a:r>
            <a:r>
              <a:rPr lang="en-US" dirty="0"/>
              <a:t>RunSat</a:t>
            </a:r>
          </a:p>
        </p:txBody>
      </p:sp>
      <p:sp>
        <p:nvSpPr>
          <p:cNvPr id="4" name="Rectangle 3"/>
          <p:cNvSpPr/>
          <p:nvPr/>
        </p:nvSpPr>
        <p:spPr>
          <a:xfrm>
            <a:off x="3910744" y="3200400"/>
            <a:ext cx="165185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latin typeface="Segoe UI Light" pitchFamily="34" charset="0"/>
              </a:rPr>
              <a:t>Non Cloud</a:t>
            </a:r>
          </a:p>
          <a:p>
            <a:r>
              <a:rPr lang="en-US" dirty="0" smtClean="0">
                <a:latin typeface="Segoe UI Light" pitchFamily="34" charset="0"/>
              </a:rPr>
              <a:t>Web Site</a:t>
            </a:r>
            <a:endParaRPr lang="en-US" dirty="0">
              <a:latin typeface="Segoe UI Light" pitchFamily="34" charset="0"/>
            </a:endParaRPr>
          </a:p>
        </p:txBody>
      </p:sp>
      <p:sp>
        <p:nvSpPr>
          <p:cNvPr id="5" name="Flowchart: Magnetic Disk 4"/>
          <p:cNvSpPr/>
          <p:nvPr/>
        </p:nvSpPr>
        <p:spPr>
          <a:xfrm>
            <a:off x="6553200" y="4232190"/>
            <a:ext cx="990600" cy="16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egoe UI Light" pitchFamily="34" charset="0"/>
              </a:rPr>
              <a:t>Blob Storage</a:t>
            </a:r>
            <a:endParaRPr lang="en-US" dirty="0">
              <a:latin typeface="Segoe UI Light" pitchFamily="34" charset="0"/>
            </a:endParaRPr>
          </a:p>
        </p:txBody>
      </p:sp>
      <p:sp>
        <p:nvSpPr>
          <p:cNvPr id="6" name="Left-Right Arrow 5"/>
          <p:cNvSpPr/>
          <p:nvPr/>
        </p:nvSpPr>
        <p:spPr>
          <a:xfrm>
            <a:off x="3048000" y="34290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dirty="0">
              <a:latin typeface="Segoe UI Light" pitchFamily="34" charset="0"/>
            </a:endParaRPr>
          </a:p>
        </p:txBody>
      </p:sp>
      <p:sp>
        <p:nvSpPr>
          <p:cNvPr id="7" name="Left-Right Arrow 6"/>
          <p:cNvSpPr/>
          <p:nvPr/>
        </p:nvSpPr>
        <p:spPr>
          <a:xfrm rot="2051924">
            <a:off x="5769372" y="4170801"/>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dirty="0">
              <a:latin typeface="Segoe UI Light" pitchFamily="34" charset="0"/>
            </a:endParaRPr>
          </a:p>
        </p:txBody>
      </p:sp>
      <p:pic>
        <p:nvPicPr>
          <p:cNvPr id="8" name="Picture 2" descr="screenshotDiary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289" y="2286000"/>
            <a:ext cx="1714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Magnetic Disk 8"/>
          <p:cNvSpPr/>
          <p:nvPr/>
        </p:nvSpPr>
        <p:spPr>
          <a:xfrm>
            <a:off x="4241372" y="1633151"/>
            <a:ext cx="990600" cy="16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smtClean="0">
                <a:latin typeface="Segoe UI Light" pitchFamily="34" charset="0"/>
              </a:rPr>
              <a:t>SQL Server</a:t>
            </a:r>
            <a:endParaRPr lang="en-US" dirty="0">
              <a:latin typeface="Segoe UI Light" pitchFamily="34" charset="0"/>
            </a:endParaRPr>
          </a:p>
        </p:txBody>
      </p:sp>
    </p:spTree>
    <p:extLst>
      <p:ext uri="{BB962C8B-B14F-4D97-AF65-F5344CB8AC3E}">
        <p14:creationId xmlns:p14="http://schemas.microsoft.com/office/powerpoint/2010/main" val="2211465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Examples: SQLBits Conference </a:t>
            </a:r>
            <a:r>
              <a:rPr lang="en-US" dirty="0"/>
              <a:t>App</a:t>
            </a:r>
          </a:p>
        </p:txBody>
      </p:sp>
      <p:pic>
        <p:nvPicPr>
          <p:cNvPr id="4" name="Picture 2" descr="C:\Projects\Misc\Cirrious.Conference\Cirrious.Conference.UI.WP7\Screenshots\compos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6095999" cy="16252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Projects\Misc\Cirrious.Conference\Cirrious.Conference.UI.Touch\Screenshots\compo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476" y="3150201"/>
            <a:ext cx="6014734" cy="16252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Projects\Misc\Cirrious.Conference\Cirrious.Conference.UI.Droid\Screenshots\compos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843" y="4953000"/>
            <a:ext cx="6095999" cy="162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07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2" descr="http://www.microsoft.com/global/surface/en/us/publishingimages/new/he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203" y="1641566"/>
            <a:ext cx="5984197" cy="437823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US" dirty="0"/>
              <a:t>Azure </a:t>
            </a:r>
            <a:r>
              <a:rPr lang="en-US" dirty="0" smtClean="0"/>
              <a:t>Website </a:t>
            </a:r>
            <a:r>
              <a:rPr lang="en-US" dirty="0"/>
              <a:t>based</a:t>
            </a:r>
          </a:p>
          <a:p>
            <a:pPr lvl="1"/>
            <a:r>
              <a:rPr lang="en-US" dirty="0">
                <a:solidFill>
                  <a:schemeClr val="tx1">
                    <a:lumMod val="65000"/>
                    <a:lumOff val="35000"/>
                  </a:schemeClr>
                </a:solidFill>
              </a:rPr>
              <a:t>Service Download</a:t>
            </a:r>
          </a:p>
          <a:p>
            <a:pPr lvl="1"/>
            <a:r>
              <a:rPr lang="en-US" dirty="0">
                <a:solidFill>
                  <a:schemeClr val="tx1">
                    <a:lumMod val="65000"/>
                    <a:lumOff val="35000"/>
                  </a:schemeClr>
                </a:solidFill>
              </a:rPr>
              <a:t>Twitter Authentication</a:t>
            </a:r>
          </a:p>
          <a:p>
            <a:pPr lvl="1"/>
            <a:r>
              <a:rPr lang="en-US" dirty="0">
                <a:solidFill>
                  <a:schemeClr val="tx1">
                    <a:lumMod val="65000"/>
                    <a:lumOff val="35000"/>
                  </a:schemeClr>
                </a:solidFill>
              </a:rPr>
              <a:t>Checkin</a:t>
            </a:r>
          </a:p>
          <a:p>
            <a:pPr lvl="1"/>
            <a:r>
              <a:rPr lang="en-US" dirty="0">
                <a:solidFill>
                  <a:schemeClr val="tx1">
                    <a:lumMod val="65000"/>
                    <a:lumOff val="35000"/>
                  </a:schemeClr>
                </a:solidFill>
              </a:rPr>
              <a:t>Checkin Scoreboards</a:t>
            </a:r>
          </a:p>
          <a:p>
            <a:pPr lvl="1"/>
            <a:r>
              <a:rPr lang="en-US" dirty="0">
                <a:solidFill>
                  <a:schemeClr val="tx1">
                    <a:lumMod val="65000"/>
                    <a:lumOff val="35000"/>
                  </a:schemeClr>
                </a:solidFill>
              </a:rPr>
              <a:t>Photo Upload</a:t>
            </a:r>
          </a:p>
        </p:txBody>
      </p:sp>
      <p:sp>
        <p:nvSpPr>
          <p:cNvPr id="3" name="Title 2"/>
          <p:cNvSpPr>
            <a:spLocks noGrp="1"/>
          </p:cNvSpPr>
          <p:nvPr>
            <p:ph type="title"/>
          </p:nvPr>
        </p:nvSpPr>
        <p:spPr>
          <a:xfrm>
            <a:off x="323528" y="260648"/>
            <a:ext cx="7525072" cy="778098"/>
          </a:xfrm>
        </p:spPr>
        <p:txBody>
          <a:bodyPr/>
          <a:lstStyle/>
          <a:p>
            <a:r>
              <a:rPr lang="en-US" dirty="0" smtClean="0"/>
              <a:t>Examples: Azure </a:t>
            </a:r>
            <a:r>
              <a:rPr lang="en-US" dirty="0"/>
              <a:t>London Conference App</a:t>
            </a: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45246">
            <a:off x="5688197" y="2068017"/>
            <a:ext cx="2715714" cy="202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47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1700"/>
                                        <p:tgtEl>
                                          <p:spTgt spid="2">
                                            <p:txEl>
                                              <p:pRg st="1" end="1"/>
                                            </p:txEl>
                                          </p:spTgt>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1700"/>
                                        <p:tgtEl>
                                          <p:spTgt spid="2">
                                            <p:txEl>
                                              <p:pRg st="2" end="2"/>
                                            </p:txEl>
                                          </p:spTgt>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700"/>
                                        <p:tgtEl>
                                          <p:spTgt spid="2">
                                            <p:txEl>
                                              <p:pRg st="3" end="3"/>
                                            </p:txEl>
                                          </p:spTgt>
                                        </p:tgtEl>
                                      </p:cBhvr>
                                    </p:animEffect>
                                  </p:childTnLst>
                                </p:cTn>
                              </p:par>
                              <p:par>
                                <p:cTn id="22" presetID="10" presetClass="entr" presetSubtype="0" fill="hold" grpId="0" nodeType="withEffect">
                                  <p:stCondLst>
                                    <p:cond delay="90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700"/>
                                        <p:tgtEl>
                                          <p:spTgt spid="2">
                                            <p:txEl>
                                              <p:pRg st="4" end="4"/>
                                            </p:txEl>
                                          </p:spTgt>
                                        </p:tgtEl>
                                      </p:cBhvr>
                                    </p:animEffect>
                                  </p:childTnLst>
                                </p:cTn>
                              </p:par>
                              <p:par>
                                <p:cTn id="25" presetID="10" presetClass="entr" presetSubtype="0" fill="hold" grpId="0" nodeType="withEffect">
                                  <p:stCondLst>
                                    <p:cond delay="90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700"/>
                                        <p:tgtEl>
                                          <p:spTgt spid="2">
                                            <p:txEl>
                                              <p:pRg st="5" end="5"/>
                                            </p:txEl>
                                          </p:spTgt>
                                        </p:tgtEl>
                                      </p:cBhvr>
                                    </p:animEffect>
                                  </p:childTnLst>
                                </p:cTn>
                              </p:par>
                              <p:par>
                                <p:cTn id="28" presetID="42" presetClass="path" presetSubtype="0" accel="50000" decel="50000" fill="hold" grpId="1" nodeType="withEffect">
                                  <p:stCondLst>
                                    <p:cond delay="500"/>
                                  </p:stCondLst>
                                  <p:childTnLst>
                                    <p:animMotion origin="layout" path="M 5.55556E-7 1.85185E-6 L -0.02361 1.85185E-6 " pathEditMode="relative" rAng="0" ptsTypes="AA">
                                      <p:cBhvr>
                                        <p:cTn id="29" dur="1200" fill="hold"/>
                                        <p:tgtEl>
                                          <p:spTgt spid="2">
                                            <p:txEl>
                                              <p:pRg st="0" end="0"/>
                                            </p:txEl>
                                          </p:spTgt>
                                        </p:tgtEl>
                                        <p:attrNameLst>
                                          <p:attrName>ppt_x</p:attrName>
                                          <p:attrName>ppt_y</p:attrName>
                                        </p:attrNameLst>
                                      </p:cBhvr>
                                      <p:rCtr x="-1181" y="0"/>
                                    </p:animMotion>
                                  </p:childTnLst>
                                </p:cTn>
                              </p:par>
                              <p:par>
                                <p:cTn id="30" presetID="42" presetClass="path" presetSubtype="0" accel="50000" decel="50000" fill="hold" grpId="1" nodeType="withEffect">
                                  <p:stCondLst>
                                    <p:cond delay="700"/>
                                  </p:stCondLst>
                                  <p:childTnLst>
                                    <p:animMotion origin="layout" path="M 0.02361 7.40741E-7 L -1.66667E-6 7.40741E-7 " pathEditMode="relative" rAng="0" ptsTypes="AA">
                                      <p:cBhvr>
                                        <p:cTn id="31" dur="1100" fill="hold"/>
                                        <p:tgtEl>
                                          <p:spTgt spid="2">
                                            <p:txEl>
                                              <p:pRg st="1" end="1"/>
                                            </p:txEl>
                                          </p:spTgt>
                                        </p:tgtEl>
                                        <p:attrNameLst>
                                          <p:attrName>ppt_x</p:attrName>
                                          <p:attrName>ppt_y</p:attrName>
                                        </p:attrNameLst>
                                      </p:cBhvr>
                                      <p:rCtr x="-1181" y="0"/>
                                    </p:animMotion>
                                  </p:childTnLst>
                                </p:cTn>
                              </p:par>
                              <p:par>
                                <p:cTn id="32" presetID="42" presetClass="path" presetSubtype="0" accel="50000" decel="50000" fill="hold" grpId="1" nodeType="withEffect">
                                  <p:stCondLst>
                                    <p:cond delay="700"/>
                                  </p:stCondLst>
                                  <p:childTnLst>
                                    <p:animMotion origin="layout" path="M 0.02361 7.40741E-7 L -1.66667E-6 7.40741E-7 " pathEditMode="relative" rAng="0" ptsTypes="AA">
                                      <p:cBhvr>
                                        <p:cTn id="33" dur="1100" fill="hold"/>
                                        <p:tgtEl>
                                          <p:spTgt spid="2">
                                            <p:txEl>
                                              <p:pRg st="2" end="2"/>
                                            </p:txEl>
                                          </p:spTgt>
                                        </p:tgtEl>
                                        <p:attrNameLst>
                                          <p:attrName>ppt_x</p:attrName>
                                          <p:attrName>ppt_y</p:attrName>
                                        </p:attrNameLst>
                                      </p:cBhvr>
                                      <p:rCtr x="-1181" y="0"/>
                                    </p:animMotion>
                                  </p:childTnLst>
                                </p:cTn>
                              </p:par>
                              <p:par>
                                <p:cTn id="34" presetID="42" presetClass="path" presetSubtype="0" accel="50000" decel="50000" fill="hold" grpId="1" nodeType="withEffect">
                                  <p:stCondLst>
                                    <p:cond delay="700"/>
                                  </p:stCondLst>
                                  <p:childTnLst>
                                    <p:animMotion origin="layout" path="M 0.02361 7.40741E-7 L -1.66667E-6 7.40741E-7 " pathEditMode="relative" rAng="0" ptsTypes="AA">
                                      <p:cBhvr>
                                        <p:cTn id="35" dur="1100" fill="hold"/>
                                        <p:tgtEl>
                                          <p:spTgt spid="2">
                                            <p:txEl>
                                              <p:pRg st="3" end="3"/>
                                            </p:txEl>
                                          </p:spTgt>
                                        </p:tgtEl>
                                        <p:attrNameLst>
                                          <p:attrName>ppt_x</p:attrName>
                                          <p:attrName>ppt_y</p:attrName>
                                        </p:attrNameLst>
                                      </p:cBhvr>
                                      <p:rCtr x="-1181" y="0"/>
                                    </p:animMotion>
                                  </p:childTnLst>
                                </p:cTn>
                              </p:par>
                              <p:par>
                                <p:cTn id="36" presetID="42" presetClass="path" presetSubtype="0" accel="50000" decel="50000" fill="hold" grpId="1" nodeType="withEffect">
                                  <p:stCondLst>
                                    <p:cond delay="700"/>
                                  </p:stCondLst>
                                  <p:childTnLst>
                                    <p:animMotion origin="layout" path="M 0.02361 7.40741E-7 L -1.66667E-6 7.40741E-7 " pathEditMode="relative" rAng="0" ptsTypes="AA">
                                      <p:cBhvr>
                                        <p:cTn id="37" dur="1100" fill="hold"/>
                                        <p:tgtEl>
                                          <p:spTgt spid="2">
                                            <p:txEl>
                                              <p:pRg st="4" end="4"/>
                                            </p:txEl>
                                          </p:spTgt>
                                        </p:tgtEl>
                                        <p:attrNameLst>
                                          <p:attrName>ppt_x</p:attrName>
                                          <p:attrName>ppt_y</p:attrName>
                                        </p:attrNameLst>
                                      </p:cBhvr>
                                      <p:rCtr x="-1181" y="0"/>
                                    </p:animMotion>
                                  </p:childTnLst>
                                </p:cTn>
                              </p:par>
                              <p:par>
                                <p:cTn id="38" presetID="42" presetClass="path" presetSubtype="0" accel="50000" decel="50000" fill="hold" grpId="1" nodeType="withEffect">
                                  <p:stCondLst>
                                    <p:cond delay="700"/>
                                  </p:stCondLst>
                                  <p:childTnLst>
                                    <p:animMotion origin="layout" path="M 0.02361 7.40741E-7 L -1.66667E-6 7.40741E-7 " pathEditMode="relative" rAng="0" ptsTypes="AA">
                                      <p:cBhvr>
                                        <p:cTn id="39" dur="1100" fill="hold"/>
                                        <p:tgtEl>
                                          <p:spTgt spid="2">
                                            <p:txEl>
                                              <p:pRg st="5" end="5"/>
                                            </p:txEl>
                                          </p:spTgt>
                                        </p:tgtEl>
                                        <p:attrNameLst>
                                          <p:attrName>ppt_x</p:attrName>
                                          <p:attrName>ppt_y</p:attrName>
                                        </p:attrNameLst>
                                      </p:cBhvr>
                                      <p:rCtr x="-1181" y="0"/>
                                    </p:animMotion>
                                  </p:childTnLst>
                                </p:cTn>
                              </p:par>
                              <p:par>
                                <p:cTn id="40" presetID="10" presetClass="entr" presetSubtype="0" fill="hold" nodeType="withEffect">
                                  <p:stCondLst>
                                    <p:cond delay="17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100"/>
                                        <p:tgtEl>
                                          <p:spTgt spid="6"/>
                                        </p:tgtEl>
                                      </p:cBhvr>
                                    </p:animEffect>
                                  </p:childTnLst>
                                </p:cTn>
                              </p:par>
                              <p:par>
                                <p:cTn id="43" presetID="10" presetClass="entr" presetSubtype="0" fill="hold" nodeType="withEffect">
                                  <p:stCondLst>
                                    <p:cond delay="2800"/>
                                  </p:stCondLst>
                                  <p:childTnLst>
                                    <p:set>
                                      <p:cBhvr>
                                        <p:cTn id="44" dur="1" fill="hold">
                                          <p:stCondLst>
                                            <p:cond delay="0"/>
                                          </p:stCondLst>
                                        </p:cTn>
                                        <p:tgtEl>
                                          <p:spTgt spid="9218"/>
                                        </p:tgtEl>
                                        <p:attrNameLst>
                                          <p:attrName>style.visibility</p:attrName>
                                        </p:attrNameLst>
                                      </p:cBhvr>
                                      <p:to>
                                        <p:strVal val="visible"/>
                                      </p:to>
                                    </p:set>
                                    <p:animEffect transition="in" filter="fade">
                                      <p:cBhvr>
                                        <p:cTn id="45" dur="12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323528" y="260648"/>
            <a:ext cx="7525072" cy="778098"/>
          </a:xfrm>
        </p:spPr>
        <p:txBody>
          <a:bodyPr/>
          <a:lstStyle/>
          <a:p>
            <a:r>
              <a:rPr lang="en-US" dirty="0" smtClean="0"/>
              <a:t>Example: Azure </a:t>
            </a:r>
            <a:r>
              <a:rPr lang="en-US" dirty="0"/>
              <a:t>London Conference App</a:t>
            </a:r>
          </a:p>
        </p:txBody>
      </p:sp>
      <p:pic>
        <p:nvPicPr>
          <p:cNvPr id="4" name="Picture 4" descr="http://chart.apis.google.com/chart?chs=500x500&amp;cht=qr&amp;choe=ISO-8859-1&amp;chl=y1y3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562100"/>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2547612"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463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Examples: Xbox </a:t>
            </a:r>
            <a:r>
              <a:rPr lang="en-US" dirty="0"/>
              <a:t>Advertising Apps</a:t>
            </a:r>
          </a:p>
        </p:txBody>
      </p:sp>
      <p:grpSp>
        <p:nvGrpSpPr>
          <p:cNvPr id="9" name="Group 8"/>
          <p:cNvGrpSpPr/>
          <p:nvPr/>
        </p:nvGrpSpPr>
        <p:grpSpPr>
          <a:xfrm>
            <a:off x="656968" y="1524000"/>
            <a:ext cx="8029990" cy="4966742"/>
            <a:chOff x="656968" y="1524000"/>
            <a:chExt cx="8029990" cy="4966742"/>
          </a:xfrm>
        </p:grpSpPr>
        <p:pic>
          <p:nvPicPr>
            <p:cNvPr id="4" name="Picture 2" descr="http://www.blogcdn.com/www.joystiq.com/media/2010/09/kingmaker5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68" y="1524000"/>
              <a:ext cx="4299649"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4 of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1506" y="3951784"/>
              <a:ext cx="1469409" cy="24490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2 of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334159" y="2209801"/>
              <a:ext cx="2514599" cy="4190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683" y="1982704"/>
              <a:ext cx="3505517" cy="1825791"/>
            </a:xfrm>
            <a:prstGeom prst="rect">
              <a:avLst/>
            </a:prstGeom>
          </p:spPr>
        </p:pic>
        <p:pic>
          <p:nvPicPr>
            <p:cNvPr id="8" name="Picture 11" descr="Fable III: Kingmak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861842"/>
              <a:ext cx="1296301" cy="2628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269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69" y="1371600"/>
            <a:ext cx="8809631"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Example: Xbox Advertising Apps</a:t>
            </a:r>
            <a:endParaRPr lang="en-US" dirty="0"/>
          </a:p>
        </p:txBody>
      </p:sp>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489950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childTnLst>
                          </p:cTn>
                        </p:par>
                        <p:par>
                          <p:cTn id="10" fill="hold">
                            <p:stCondLst>
                              <p:cond delay="17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Examples: AzureApp</a:t>
            </a:r>
            <a:endParaRPr lang="en-US" dirty="0"/>
          </a:p>
        </p:txBody>
      </p:sp>
      <p:grpSp>
        <p:nvGrpSpPr>
          <p:cNvPr id="6" name="Group 5"/>
          <p:cNvGrpSpPr/>
          <p:nvPr/>
        </p:nvGrpSpPr>
        <p:grpSpPr>
          <a:xfrm>
            <a:off x="381000" y="1676400"/>
            <a:ext cx="8534400" cy="4295776"/>
            <a:chOff x="381000" y="1676400"/>
            <a:chExt cx="8534400" cy="4295776"/>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6102054" cy="38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030" y="1676400"/>
              <a:ext cx="2384370" cy="429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33711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nodePh="1">
                                  <p:stCondLst>
                                    <p:cond delay="60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nodePh="1">
                                  <p:stCondLst>
                                    <p:cond delay="500"/>
                                  </p:stCondLst>
                                  <p:endCondLst>
                                    <p:cond evt="begin" delay="0">
                                      <p:tn val="13"/>
                                    </p:cond>
                                  </p:end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 Cloud</a:t>
            </a:r>
          </a:p>
          <a:p>
            <a:r>
              <a:rPr lang="en-US" dirty="0"/>
              <a:t>C# Clients</a:t>
            </a:r>
          </a:p>
          <a:p>
            <a:r>
              <a:rPr lang="en-US" dirty="0"/>
              <a:t>C# Cloud-Client Communication</a:t>
            </a:r>
          </a:p>
          <a:p>
            <a:r>
              <a:rPr lang="en-US" dirty="0"/>
              <a:t>C# Code</a:t>
            </a:r>
          </a:p>
          <a:p>
            <a:r>
              <a:rPr lang="en-US" dirty="0"/>
              <a:t>Real App Examples</a:t>
            </a:r>
          </a:p>
          <a:p>
            <a:r>
              <a:rPr lang="en-US" dirty="0"/>
              <a:t>Q&amp;A</a:t>
            </a:r>
          </a:p>
        </p:txBody>
      </p:sp>
      <p:sp>
        <p:nvSpPr>
          <p:cNvPr id="3" name="Title 2"/>
          <p:cNvSpPr>
            <a:spLocks noGrp="1"/>
          </p:cNvSpPr>
          <p:nvPr>
            <p:ph type="title"/>
          </p:nvPr>
        </p:nvSpPr>
        <p:spPr/>
        <p:txBody>
          <a:bodyPr/>
          <a:lstStyle/>
          <a:p>
            <a:r>
              <a:rPr lang="en-US" dirty="0" smtClean="0"/>
              <a:t>What we’ll be talking about</a:t>
            </a:r>
            <a:endParaRPr lang="en-US" dirty="0"/>
          </a:p>
        </p:txBody>
      </p:sp>
    </p:spTree>
    <p:extLst>
      <p:ext uri="{BB962C8B-B14F-4D97-AF65-F5344CB8AC3E}">
        <p14:creationId xmlns:p14="http://schemas.microsoft.com/office/powerpoint/2010/main" val="296094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 Cloud</a:t>
            </a:r>
          </a:p>
          <a:p>
            <a:r>
              <a:rPr lang="en-US" dirty="0"/>
              <a:t>C# Clients</a:t>
            </a:r>
          </a:p>
          <a:p>
            <a:r>
              <a:rPr lang="en-US" dirty="0"/>
              <a:t>C# Cloud-Client Communication</a:t>
            </a:r>
          </a:p>
          <a:p>
            <a:r>
              <a:rPr lang="en-US" dirty="0"/>
              <a:t>C# Code</a:t>
            </a:r>
          </a:p>
          <a:p>
            <a:r>
              <a:rPr lang="en-US" dirty="0"/>
              <a:t>Real App Examples</a:t>
            </a:r>
          </a:p>
          <a:p>
            <a:r>
              <a:rPr lang="en-US" dirty="0"/>
              <a:t>Q&amp;A</a:t>
            </a:r>
          </a:p>
        </p:txBody>
      </p:sp>
      <p:sp>
        <p:nvSpPr>
          <p:cNvPr id="3" name="Title 2"/>
          <p:cNvSpPr>
            <a:spLocks noGrp="1"/>
          </p:cNvSpPr>
          <p:nvPr>
            <p:ph type="title"/>
          </p:nvPr>
        </p:nvSpPr>
        <p:spPr/>
        <p:txBody>
          <a:bodyPr/>
          <a:lstStyle/>
          <a:p>
            <a:r>
              <a:rPr lang="en-US" smtClean="0"/>
              <a:t>Recap</a:t>
            </a:r>
            <a:endParaRPr lang="en-US" dirty="0"/>
          </a:p>
        </p:txBody>
      </p:sp>
    </p:spTree>
    <p:extLst>
      <p:ext uri="{BB962C8B-B14F-4D97-AF65-F5344CB8AC3E}">
        <p14:creationId xmlns:p14="http://schemas.microsoft.com/office/powerpoint/2010/main" val="3405019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For </a:t>
            </a:r>
            <a:r>
              <a:rPr lang="en-US" sz="2800" dirty="0" smtClean="0"/>
              <a:t>server</a:t>
            </a:r>
            <a:r>
              <a:rPr lang="en-US" sz="2800" dirty="0"/>
              <a:t>:</a:t>
            </a:r>
          </a:p>
          <a:p>
            <a:pPr lvl="1"/>
            <a:r>
              <a:rPr lang="en-US" sz="2400" dirty="0">
                <a:solidFill>
                  <a:schemeClr val="tx1">
                    <a:lumMod val="50000"/>
                    <a:lumOff val="50000"/>
                  </a:schemeClr>
                </a:solidFill>
              </a:rPr>
              <a:t>azure.com</a:t>
            </a:r>
          </a:p>
          <a:p>
            <a:pPr lvl="1"/>
            <a:r>
              <a:rPr lang="en-US" sz="2400" dirty="0">
                <a:solidFill>
                  <a:schemeClr val="tx1">
                    <a:lumMod val="50000"/>
                    <a:lumOff val="50000"/>
                  </a:schemeClr>
                </a:solidFill>
              </a:rPr>
              <a:t>Wade Wenger’s talks on WP7/Android/iOS toolkits</a:t>
            </a:r>
          </a:p>
          <a:p>
            <a:pPr lvl="1"/>
            <a:r>
              <a:rPr lang="en-US" sz="2400" dirty="0">
                <a:solidFill>
                  <a:schemeClr val="tx1">
                    <a:lumMod val="50000"/>
                    <a:lumOff val="50000"/>
                  </a:schemeClr>
                </a:solidFill>
              </a:rPr>
              <a:t>watwp.codeplex.com</a:t>
            </a:r>
          </a:p>
          <a:p>
            <a:endParaRPr lang="en-US" sz="2800" dirty="0"/>
          </a:p>
          <a:p>
            <a:r>
              <a:rPr lang="en-US" sz="2800" dirty="0" smtClean="0"/>
              <a:t>For clients:</a:t>
            </a:r>
            <a:endParaRPr lang="en-US" sz="2800" dirty="0"/>
          </a:p>
          <a:p>
            <a:pPr lvl="1"/>
            <a:r>
              <a:rPr lang="en-US" sz="2400" dirty="0" smtClean="0">
                <a:solidFill>
                  <a:schemeClr val="tx1">
                    <a:lumMod val="50000"/>
                    <a:lumOff val="50000"/>
                  </a:schemeClr>
                </a:solidFill>
              </a:rPr>
              <a:t>create.msdn.com</a:t>
            </a:r>
            <a:endParaRPr lang="en-US" sz="2400" dirty="0">
              <a:solidFill>
                <a:schemeClr val="tx1">
                  <a:lumMod val="50000"/>
                  <a:lumOff val="50000"/>
                </a:schemeClr>
              </a:solidFill>
            </a:endParaRPr>
          </a:p>
          <a:p>
            <a:pPr lvl="1"/>
            <a:r>
              <a:rPr lang="en-US" sz="2400" dirty="0">
                <a:solidFill>
                  <a:schemeClr val="tx1">
                    <a:lumMod val="50000"/>
                    <a:lumOff val="50000"/>
                  </a:schemeClr>
                </a:solidFill>
              </a:rPr>
              <a:t>x</a:t>
            </a:r>
            <a:r>
              <a:rPr lang="en-US" sz="2400" dirty="0" smtClean="0">
                <a:solidFill>
                  <a:schemeClr val="tx1">
                    <a:lumMod val="50000"/>
                    <a:lumOff val="50000"/>
                  </a:schemeClr>
                </a:solidFill>
              </a:rPr>
              <a:t>aminars </a:t>
            </a:r>
            <a:r>
              <a:rPr lang="en-US" sz="2400" dirty="0">
                <a:solidFill>
                  <a:schemeClr val="tx1">
                    <a:lumMod val="50000"/>
                    <a:lumOff val="50000"/>
                  </a:schemeClr>
                </a:solidFill>
              </a:rPr>
              <a:t>from </a:t>
            </a:r>
            <a:r>
              <a:rPr lang="en-US" sz="2400" dirty="0" smtClean="0">
                <a:solidFill>
                  <a:schemeClr val="tx1">
                    <a:lumMod val="50000"/>
                    <a:lumOff val="50000"/>
                  </a:schemeClr>
                </a:solidFill>
              </a:rPr>
              <a:t>xamarin.com</a:t>
            </a:r>
            <a:endParaRPr lang="en-US" sz="2400" dirty="0">
              <a:solidFill>
                <a:schemeClr val="tx1">
                  <a:lumMod val="50000"/>
                  <a:lumOff val="50000"/>
                </a:schemeClr>
              </a:solidFill>
            </a:endParaRPr>
          </a:p>
          <a:p>
            <a:pPr lvl="1"/>
            <a:r>
              <a:rPr lang="en-US" sz="2400" dirty="0" smtClean="0">
                <a:solidFill>
                  <a:schemeClr val="tx1">
                    <a:lumMod val="50000"/>
                    <a:lumOff val="50000"/>
                  </a:schemeClr>
                </a:solidFill>
              </a:rPr>
              <a:t>github.com/slodge/mvvmcross</a:t>
            </a:r>
            <a:endParaRPr lang="en-US" sz="2400" dirty="0">
              <a:solidFill>
                <a:schemeClr val="tx1">
                  <a:lumMod val="50000"/>
                  <a:lumOff val="50000"/>
                </a:schemeClr>
              </a:solidFill>
            </a:endParaRPr>
          </a:p>
          <a:p>
            <a:endParaRPr lang="en-US" sz="2800" dirty="0"/>
          </a:p>
          <a:p>
            <a:endParaRPr lang="en-US" sz="2800" dirty="0"/>
          </a:p>
        </p:txBody>
      </p:sp>
      <p:sp>
        <p:nvSpPr>
          <p:cNvPr id="3" name="Title 2"/>
          <p:cNvSpPr>
            <a:spLocks noGrp="1"/>
          </p:cNvSpPr>
          <p:nvPr>
            <p:ph type="title"/>
          </p:nvPr>
        </p:nvSpPr>
        <p:spPr/>
        <p:txBody>
          <a:bodyPr/>
          <a:lstStyle/>
          <a:p>
            <a:r>
              <a:rPr lang="en-US" dirty="0"/>
              <a:t>For more info…</a:t>
            </a:r>
          </a:p>
        </p:txBody>
      </p:sp>
    </p:spTree>
    <p:extLst>
      <p:ext uri="{BB962C8B-B14F-4D97-AF65-F5344CB8AC3E}">
        <p14:creationId xmlns:p14="http://schemas.microsoft.com/office/powerpoint/2010/main" val="2560912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1026" name="Picture 2" descr="C:\Users\Stuart\Pictures\Life\2004年8月28日(2)007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13" y="-76200"/>
            <a:ext cx="10429036" cy="6934199"/>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1686596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3074" name="Picture 2" descr="C:\Users\Stuart\Pictures\Life\DSCF59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14300"/>
            <a:ext cx="9398000" cy="7048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2943175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2530" name="Picture 2" descr="C:\Users\Stuart\Pictures\Life\DSCF37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 y="-155812"/>
            <a:ext cx="9347200" cy="7010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3995002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3554" name="Picture 2" descr="C:\Users\Stuart\Pictures\Life\DSC015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6400"/>
            <a:ext cx="7162800" cy="9550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1910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05700" y="5943600"/>
            <a:ext cx="1000274" cy="369332"/>
          </a:xfrm>
          <a:prstGeom prst="rect">
            <a:avLst/>
          </a:prstGeom>
          <a:noFill/>
        </p:spPr>
        <p:txBody>
          <a:bodyPr wrap="none" rtlCol="0">
            <a:spAutoFit/>
          </a:bodyPr>
          <a:lstStyle/>
          <a:p>
            <a:r>
              <a:rPr lang="en-US" dirty="0" smtClean="0"/>
              <a:t>@slodge</a:t>
            </a:r>
            <a:endParaRPr lang="en-US" dirty="0"/>
          </a:p>
        </p:txBody>
      </p:sp>
    </p:spTree>
    <p:extLst>
      <p:ext uri="{BB962C8B-B14F-4D97-AF65-F5344CB8AC3E}">
        <p14:creationId xmlns:p14="http://schemas.microsoft.com/office/powerpoint/2010/main" val="3901454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4578" name="Picture 2" descr="C:\Users\Stuart\Pictures\Life\DSC0009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541" y="-685800"/>
            <a:ext cx="5966459" cy="7955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28700" y="4495800"/>
            <a:ext cx="1000274" cy="369332"/>
          </a:xfrm>
          <a:prstGeom prst="rect">
            <a:avLst/>
          </a:prstGeom>
          <a:noFill/>
        </p:spPr>
        <p:txBody>
          <a:bodyPr wrap="none" rtlCol="0">
            <a:spAutoFit/>
          </a:bodyPr>
          <a:lstStyle/>
          <a:p>
            <a:r>
              <a:rPr lang="en-US" dirty="0" smtClean="0"/>
              <a:t>@slodge</a:t>
            </a:r>
            <a:endParaRPr lang="en-US" dirty="0"/>
          </a:p>
        </p:txBody>
      </p:sp>
    </p:spTree>
    <p:extLst>
      <p:ext uri="{BB962C8B-B14F-4D97-AF65-F5344CB8AC3E}">
        <p14:creationId xmlns:p14="http://schemas.microsoft.com/office/powerpoint/2010/main" val="2570958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dirty="0"/>
          </a:p>
        </p:txBody>
      </p:sp>
      <p:pic>
        <p:nvPicPr>
          <p:cNvPr id="2050" name="Picture 2" descr="C:\Users\Stuart\Pictures\Life\IMAG01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9347200" cy="7010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3033967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mj-lt"/>
              <a:buAutoNum type="arabicPeriod"/>
            </a:pPr>
            <a:r>
              <a:rPr lang="en-US" dirty="0"/>
              <a:t> How can we eat?</a:t>
            </a:r>
            <a:br>
              <a:rPr lang="en-US" dirty="0"/>
            </a:br>
            <a:endParaRPr lang="en-US" sz="1400" dirty="0"/>
          </a:p>
          <a:p>
            <a:pPr marL="342900" indent="-342900">
              <a:buFont typeface="+mj-lt"/>
              <a:buAutoNum type="arabicPeriod"/>
            </a:pPr>
            <a:r>
              <a:rPr lang="en-US" dirty="0"/>
              <a:t> Why do we eat?</a:t>
            </a:r>
            <a:br>
              <a:rPr lang="en-US" dirty="0"/>
            </a:br>
            <a:endParaRPr lang="en-US" sz="1400" dirty="0"/>
          </a:p>
          <a:p>
            <a:pPr marL="342900" indent="-342900">
              <a:buFont typeface="+mj-lt"/>
              <a:buAutoNum type="arabicPeriod"/>
            </a:pPr>
            <a:r>
              <a:rPr lang="en-US" dirty="0"/>
              <a:t> Where shall we have lunch</a:t>
            </a:r>
            <a:r>
              <a:rPr lang="en-US" dirty="0" smtClean="0"/>
              <a:t>?</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Survival, Inquiry, Sophistication</a:t>
            </a:r>
          </a:p>
        </p:txBody>
      </p:sp>
      <p:pic>
        <p:nvPicPr>
          <p:cNvPr id="7" name="Picture 4" descr="Douglas Ad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647736"/>
            <a:ext cx="609600" cy="8046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81200" y="4538008"/>
            <a:ext cx="6019800" cy="1384995"/>
          </a:xfrm>
          <a:prstGeom prst="rect">
            <a:avLst/>
          </a:prstGeom>
        </p:spPr>
        <p:txBody>
          <a:bodyPr wrap="square">
            <a:spAutoFit/>
          </a:bodyPr>
          <a:lstStyle/>
          <a:p>
            <a:r>
              <a:rPr lang="en-US" sz="1400" dirty="0" smtClean="0">
                <a:latin typeface="Segoe UI Light" pitchFamily="34" charset="0"/>
              </a:rPr>
              <a:t>“The History of every major Galactic Civilization tends to pass through three distinct and recognizable phases, those of Survival, Inquiry and Sophistication, otherwise known as the How, Why, and Where phases.  For instance, the first phase is characterized by the question 'How can we eat?' the second by the question 'Why do we eat?' and the third by the question 'Where shall we have lunch?” </a:t>
            </a:r>
            <a:endParaRPr lang="en-US" sz="1400" dirty="0">
              <a:latin typeface="Segoe UI Light" pitchFamily="34" charset="0"/>
            </a:endParaRPr>
          </a:p>
        </p:txBody>
      </p:sp>
      <p:sp>
        <p:nvSpPr>
          <p:cNvPr id="9" name="Rectangle 8"/>
          <p:cNvSpPr/>
          <p:nvPr/>
        </p:nvSpPr>
        <p:spPr>
          <a:xfrm>
            <a:off x="1219200" y="6138446"/>
            <a:ext cx="6096000" cy="338554"/>
          </a:xfrm>
          <a:prstGeom prst="rect">
            <a:avLst/>
          </a:prstGeom>
        </p:spPr>
        <p:txBody>
          <a:bodyPr wrap="square">
            <a:spAutoFit/>
          </a:bodyPr>
          <a:lstStyle/>
          <a:p>
            <a:r>
              <a:rPr lang="en-US" sz="1600" i="1" dirty="0">
                <a:latin typeface="Segoe UI Light" pitchFamily="34" charset="0"/>
              </a:rPr>
              <a:t>― Douglas Adams, The Restaurant at the End of the Universe</a:t>
            </a:r>
          </a:p>
        </p:txBody>
      </p:sp>
    </p:spTree>
    <p:extLst>
      <p:ext uri="{BB962C8B-B14F-4D97-AF65-F5344CB8AC3E}">
        <p14:creationId xmlns:p14="http://schemas.microsoft.com/office/powerpoint/2010/main" val="6098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2"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3"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2" nodeType="withEffect">
                                  <p:stCondLst>
                                    <p:cond delay="60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10" presetClass="entr" presetSubtype="0" fill="hold" grpId="2" nodeType="withEffect">
                                  <p:stCondLst>
                                    <p:cond delay="60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1700"/>
                                        <p:tgtEl>
                                          <p:spTgt spid="2">
                                            <p:txEl>
                                              <p:pRg st="1" end="1"/>
                                            </p:txEl>
                                          </p:spTgt>
                                        </p:tgtEl>
                                      </p:cBhvr>
                                    </p:animEffect>
                                  </p:childTnLst>
                                </p:cTn>
                              </p:par>
                              <p:par>
                                <p:cTn id="16" presetID="10" presetClass="entr" presetSubtype="0" fill="hold" grpId="2" nodeType="withEffect">
                                  <p:stCondLst>
                                    <p:cond delay="60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1700"/>
                                        <p:tgtEl>
                                          <p:spTgt spid="2">
                                            <p:txEl>
                                              <p:pRg st="2" end="2"/>
                                            </p:txEl>
                                          </p:spTgt>
                                        </p:tgtEl>
                                      </p:cBhvr>
                                    </p:animEffect>
                                  </p:childTnLst>
                                </p:cTn>
                              </p:par>
                              <p:par>
                                <p:cTn id="19" presetID="42" presetClass="path" presetSubtype="0" accel="50000" decel="50000" fill="hold" grpId="3" nodeType="withEffect">
                                  <p:stCondLst>
                                    <p:cond delay="500"/>
                                  </p:stCondLst>
                                  <p:childTnLst>
                                    <p:animMotion origin="layout" path="M 5.55556E-7 1.85185E-6 L -0.02361 1.85185E-6 " pathEditMode="relative" rAng="0" ptsTypes="AA">
                                      <p:cBhvr>
                                        <p:cTn id="20" dur="1200" fill="hold"/>
                                        <p:tgtEl>
                                          <p:spTgt spid="2">
                                            <p:txEl>
                                              <p:pRg st="0" end="0"/>
                                            </p:txEl>
                                          </p:spTgt>
                                        </p:tgtEl>
                                        <p:attrNameLst>
                                          <p:attrName>ppt_x</p:attrName>
                                          <p:attrName>ppt_y</p:attrName>
                                        </p:attrNameLst>
                                      </p:cBhvr>
                                      <p:rCtr x="-1181" y="0"/>
                                    </p:animMotion>
                                  </p:childTnLst>
                                </p:cTn>
                              </p:par>
                              <p:par>
                                <p:cTn id="21" presetID="42" presetClass="path" presetSubtype="0" accel="50000" decel="50000" fill="hold" grpId="3" nodeType="withEffect">
                                  <p:stCondLst>
                                    <p:cond delay="500"/>
                                  </p:stCondLst>
                                  <p:childTnLst>
                                    <p:animMotion origin="layout" path="M 5.55556E-7 1.85185E-6 L -0.02361 1.85185E-6 " pathEditMode="relative" rAng="0" ptsTypes="AA">
                                      <p:cBhvr>
                                        <p:cTn id="22" dur="1200" fill="hold"/>
                                        <p:tgtEl>
                                          <p:spTgt spid="2">
                                            <p:txEl>
                                              <p:pRg st="1" end="1"/>
                                            </p:txEl>
                                          </p:spTgt>
                                        </p:tgtEl>
                                        <p:attrNameLst>
                                          <p:attrName>ppt_x</p:attrName>
                                          <p:attrName>ppt_y</p:attrName>
                                        </p:attrNameLst>
                                      </p:cBhvr>
                                      <p:rCtr x="-1181" y="0"/>
                                    </p:animMotion>
                                  </p:childTnLst>
                                </p:cTn>
                              </p:par>
                              <p:par>
                                <p:cTn id="23" presetID="42" presetClass="path" presetSubtype="0" accel="50000" decel="50000" fill="hold" grpId="3" nodeType="withEffect">
                                  <p:stCondLst>
                                    <p:cond delay="500"/>
                                  </p:stCondLst>
                                  <p:childTnLst>
                                    <p:animMotion origin="layout" path="M 5.55556E-7 1.85185E-6 L -0.02361 1.85185E-6 " pathEditMode="relative" rAng="0" ptsTypes="AA">
                                      <p:cBhvr>
                                        <p:cTn id="24" dur="1200" fill="hold"/>
                                        <p:tgtEl>
                                          <p:spTgt spid="2">
                                            <p:txEl>
                                              <p:pRg st="2" end="2"/>
                                            </p:txEl>
                                          </p:spTgt>
                                        </p:tgtEl>
                                        <p:attrNameLst>
                                          <p:attrName>ppt_x</p:attrName>
                                          <p:attrName>ppt_y</p:attrName>
                                        </p:attrNameLst>
                                      </p:cBhvr>
                                      <p:rCtr x="-1181" y="0"/>
                                    </p:animMotion>
                                  </p:childTnLst>
                                </p:cTn>
                              </p:par>
                              <p:par>
                                <p:cTn id="25" presetID="10" presetClass="entr" presetSubtype="0" fill="hold" grpId="0" nodeType="withEffect">
                                  <p:stCondLst>
                                    <p:cond delay="16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1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16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build="p"/>
      <p:bldP spid="2" grpId="3" build="p"/>
      <p:bldP spid="3" grpId="2"/>
      <p:bldP spid="3" grpId="3"/>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Shared </a:t>
            </a:r>
            <a:r>
              <a:rPr lang="en-US" dirty="0" smtClean="0"/>
              <a:t>code </a:t>
            </a:r>
            <a:r>
              <a:rPr lang="en-US" dirty="0"/>
              <a:t>across mobile and cloud</a:t>
            </a:r>
          </a:p>
          <a:p>
            <a:r>
              <a:rPr lang="en-US" dirty="0"/>
              <a:t>“low level”: </a:t>
            </a:r>
            <a:r>
              <a:rPr lang="en-US" sz="2400" i="1" dirty="0"/>
              <a:t>compiles, </a:t>
            </a:r>
            <a:r>
              <a:rPr lang="en-US" sz="2400" i="1" dirty="0" smtClean="0"/>
              <a:t>typesafe, </a:t>
            </a:r>
            <a:r>
              <a:rPr lang="en-US" sz="2400" i="1" dirty="0"/>
              <a:t>quick</a:t>
            </a:r>
            <a:endParaRPr lang="en-US" i="1" dirty="0"/>
          </a:p>
          <a:p>
            <a:r>
              <a:rPr lang="en-US" dirty="0"/>
              <a:t>Native performance</a:t>
            </a:r>
          </a:p>
          <a:p>
            <a:r>
              <a:rPr lang="en-US" dirty="0"/>
              <a:t>Native look and </a:t>
            </a:r>
            <a:r>
              <a:rPr lang="en-US" dirty="0" smtClean="0"/>
              <a:t>feel</a:t>
            </a:r>
          </a:p>
          <a:p>
            <a:r>
              <a:rPr lang="en-US" dirty="0" smtClean="0"/>
              <a:t>Testable</a:t>
            </a:r>
            <a:endParaRPr lang="en-US" dirty="0"/>
          </a:p>
          <a:p>
            <a:r>
              <a:rPr lang="en-US" dirty="0"/>
              <a:t>Libraries: </a:t>
            </a:r>
            <a:r>
              <a:rPr lang="en-US" sz="2400" i="1" dirty="0" smtClean="0"/>
              <a:t>commercial and open – and nuget!</a:t>
            </a:r>
            <a:endParaRPr lang="en-US" i="1" dirty="0"/>
          </a:p>
          <a:p>
            <a:r>
              <a:rPr lang="en-US" dirty="0"/>
              <a:t>Generics, Linq, </a:t>
            </a:r>
            <a:r>
              <a:rPr lang="en-US" dirty="0" smtClean="0"/>
              <a:t>async/await </a:t>
            </a:r>
            <a:r>
              <a:rPr lang="en-US" dirty="0"/>
              <a:t>and the future…</a:t>
            </a:r>
          </a:p>
          <a:p>
            <a:r>
              <a:rPr lang="en-US" dirty="0"/>
              <a:t>You already have: </a:t>
            </a:r>
            <a:r>
              <a:rPr lang="en-US" sz="2400" i="1" dirty="0"/>
              <a:t>skills, tools, code</a:t>
            </a:r>
            <a:endParaRPr lang="en-US" i="1" dirty="0"/>
          </a:p>
          <a:p>
            <a:endParaRPr lang="en-US" dirty="0"/>
          </a:p>
          <a:p>
            <a:endParaRPr lang="en-US" dirty="0"/>
          </a:p>
        </p:txBody>
      </p:sp>
      <p:sp>
        <p:nvSpPr>
          <p:cNvPr id="3" name="Title 2"/>
          <p:cNvSpPr>
            <a:spLocks noGrp="1"/>
          </p:cNvSpPr>
          <p:nvPr>
            <p:ph type="title"/>
          </p:nvPr>
        </p:nvSpPr>
        <p:spPr/>
        <p:txBody>
          <a:bodyPr/>
          <a:lstStyle/>
          <a:p>
            <a:r>
              <a:rPr lang="en-US" dirty="0" smtClean="0"/>
              <a:t>Why C#?</a:t>
            </a:r>
            <a:endParaRPr lang="en-US" dirty="0"/>
          </a:p>
        </p:txBody>
      </p:sp>
    </p:spTree>
    <p:extLst>
      <p:ext uri="{BB962C8B-B14F-4D97-AF65-F5344CB8AC3E}">
        <p14:creationId xmlns:p14="http://schemas.microsoft.com/office/powerpoint/2010/main" val="2107963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Storage</a:t>
            </a:r>
            <a:r>
              <a:rPr lang="en-US" sz="2800" dirty="0"/>
              <a:t> </a:t>
            </a:r>
            <a:r>
              <a:rPr lang="en-US" sz="2800" i="1" dirty="0"/>
              <a:t>– </a:t>
            </a:r>
            <a:r>
              <a:rPr lang="en-US" i="1" dirty="0"/>
              <a:t>lots of it</a:t>
            </a:r>
          </a:p>
          <a:p>
            <a:r>
              <a:rPr lang="en-US" dirty="0"/>
              <a:t>Connectivity </a:t>
            </a:r>
            <a:r>
              <a:rPr lang="en-US" i="1" dirty="0"/>
              <a:t>– lots of it. Continuous. Global</a:t>
            </a:r>
          </a:p>
          <a:p>
            <a:r>
              <a:rPr lang="en-US" dirty="0"/>
              <a:t>Processing </a:t>
            </a:r>
            <a:r>
              <a:rPr lang="en-US" i="1" dirty="0"/>
              <a:t>– lots of it. Scalable. Burstable.</a:t>
            </a:r>
          </a:p>
          <a:p>
            <a:r>
              <a:rPr lang="en-US" dirty="0"/>
              <a:t>Privacy/Security</a:t>
            </a:r>
          </a:p>
          <a:p>
            <a:r>
              <a:rPr lang="en-US" dirty="0"/>
              <a:t>Quick updateability</a:t>
            </a:r>
          </a:p>
          <a:p>
            <a:r>
              <a:rPr lang="en-US" dirty="0"/>
              <a:t>Toys </a:t>
            </a:r>
            <a:r>
              <a:rPr lang="en-US" i="1" dirty="0"/>
              <a:t>– ACS, </a:t>
            </a:r>
            <a:r>
              <a:rPr lang="en-US" i="1" dirty="0" smtClean="0"/>
              <a:t>Queuing</a:t>
            </a:r>
            <a:r>
              <a:rPr lang="en-US" i="1" dirty="0"/>
              <a:t>, CDN, TrafficManager, Caching, Services, …</a:t>
            </a:r>
            <a:endParaRPr lang="en-US" dirty="0"/>
          </a:p>
        </p:txBody>
      </p:sp>
      <p:sp>
        <p:nvSpPr>
          <p:cNvPr id="3" name="Title 2"/>
          <p:cNvSpPr>
            <a:spLocks noGrp="1"/>
          </p:cNvSpPr>
          <p:nvPr>
            <p:ph type="title"/>
          </p:nvPr>
        </p:nvSpPr>
        <p:spPr/>
        <p:txBody>
          <a:bodyPr/>
          <a:lstStyle/>
          <a:p>
            <a:r>
              <a:rPr lang="en-US" dirty="0"/>
              <a:t>Why Azure?</a:t>
            </a:r>
          </a:p>
        </p:txBody>
      </p:sp>
    </p:spTree>
    <p:extLst>
      <p:ext uri="{BB962C8B-B14F-4D97-AF65-F5344CB8AC3E}">
        <p14:creationId xmlns:p14="http://schemas.microsoft.com/office/powerpoint/2010/main" val="2086978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Examples: </a:t>
            </a:r>
            <a:r>
              <a:rPr lang="en-US" dirty="0"/>
              <a:t>Lottery Results </a:t>
            </a:r>
          </a:p>
        </p:txBody>
      </p:sp>
      <p:pic>
        <p:nvPicPr>
          <p:cNvPr id="4" name="Picture 2" descr="http://breathingtech.com/wp-content/uploads/2010/07/wp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437370"/>
            <a:ext cx="1573589"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72544" y="3200400"/>
            <a:ext cx="1651856" cy="8382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dirty="0" smtClean="0">
                <a:latin typeface="Segoe UI Light" pitchFamily="34" charset="0"/>
              </a:rPr>
              <a:t>Web Role</a:t>
            </a:r>
            <a:endParaRPr lang="en-US" dirty="0">
              <a:latin typeface="Segoe UI Light" pitchFamily="34" charset="0"/>
            </a:endParaRPr>
          </a:p>
        </p:txBody>
      </p:sp>
      <p:sp>
        <p:nvSpPr>
          <p:cNvPr id="6" name="Flowchart: Magnetic Disk 5"/>
          <p:cNvSpPr/>
          <p:nvPr/>
        </p:nvSpPr>
        <p:spPr>
          <a:xfrm>
            <a:off x="5105400" y="4267200"/>
            <a:ext cx="990600" cy="1600200"/>
          </a:xfrm>
          <a:prstGeom prst="flowChartMagneticDisk">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dirty="0" smtClean="0">
                <a:latin typeface="Segoe UI Light" pitchFamily="34" charset="0"/>
              </a:rPr>
              <a:t>Storage</a:t>
            </a:r>
            <a:endParaRPr lang="en-US" dirty="0">
              <a:latin typeface="Segoe UI Light" pitchFamily="34" charset="0"/>
            </a:endParaRPr>
          </a:p>
        </p:txBody>
      </p:sp>
      <p:sp>
        <p:nvSpPr>
          <p:cNvPr id="7" name="Rectangle 6"/>
          <p:cNvSpPr/>
          <p:nvPr/>
        </p:nvSpPr>
        <p:spPr>
          <a:xfrm>
            <a:off x="6553200" y="3202459"/>
            <a:ext cx="1447800" cy="8382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dirty="0" smtClean="0">
                <a:latin typeface="Segoe UI Light" pitchFamily="34" charset="0"/>
              </a:rPr>
              <a:t>Worker Role</a:t>
            </a:r>
            <a:endParaRPr lang="en-US" dirty="0">
              <a:latin typeface="Segoe UI Light" pitchFamily="34" charset="0"/>
            </a:endParaRPr>
          </a:p>
        </p:txBody>
      </p:sp>
      <p:sp>
        <p:nvSpPr>
          <p:cNvPr id="8" name="U-Turn Arrow 7"/>
          <p:cNvSpPr/>
          <p:nvPr/>
        </p:nvSpPr>
        <p:spPr>
          <a:xfrm flipH="1">
            <a:off x="1371600" y="1752600"/>
            <a:ext cx="5867400" cy="1295400"/>
          </a:xfrm>
          <a:prstGeom prst="uturnArrow">
            <a:avLst>
              <a:gd name="adj1" fmla="val 14826"/>
              <a:gd name="adj2" fmla="val 25000"/>
              <a:gd name="adj3" fmla="val 25000"/>
              <a:gd name="adj4" fmla="val 43750"/>
              <a:gd name="adj5" fmla="val 59738"/>
            </a:avLst>
          </a:prstGeom>
        </p:spPr>
        <p:style>
          <a:lnRef idx="2">
            <a:schemeClr val="accent1"/>
          </a:lnRef>
          <a:fillRef idx="1">
            <a:schemeClr val="lt1"/>
          </a:fillRef>
          <a:effectRef idx="0">
            <a:schemeClr val="accent1"/>
          </a:effectRef>
          <a:fontRef idx="minor">
            <a:schemeClr val="dk1"/>
          </a:fontRef>
        </p:style>
        <p:txBody>
          <a:bodyPr rtlCol="0" anchor="b" anchorCtr="0"/>
          <a:lstStyle/>
          <a:p>
            <a:endParaRPr lang="en-US" dirty="0">
              <a:solidFill>
                <a:schemeClr val="tx1"/>
              </a:solidFill>
              <a:latin typeface="Segoe UI Light" pitchFamily="34" charset="0"/>
            </a:endParaRPr>
          </a:p>
        </p:txBody>
      </p:sp>
      <p:sp>
        <p:nvSpPr>
          <p:cNvPr id="9" name="TextBox 8"/>
          <p:cNvSpPr txBox="1"/>
          <p:nvPr/>
        </p:nvSpPr>
        <p:spPr>
          <a:xfrm>
            <a:off x="3986943" y="1905000"/>
            <a:ext cx="646331" cy="369332"/>
          </a:xfrm>
          <a:prstGeom prst="rect">
            <a:avLst/>
          </a:prstGeom>
          <a:noFill/>
        </p:spPr>
        <p:txBody>
          <a:bodyPr wrap="none" rtlCol="0" anchor="b" anchorCtr="0">
            <a:spAutoFit/>
          </a:bodyPr>
          <a:lstStyle/>
          <a:p>
            <a:r>
              <a:rPr lang="en-US" dirty="0" smtClean="0">
                <a:latin typeface="Segoe UI Light" pitchFamily="34" charset="0"/>
              </a:rPr>
              <a:t>Push</a:t>
            </a:r>
            <a:endParaRPr lang="en-US" dirty="0">
              <a:latin typeface="Segoe UI Light" pitchFamily="34" charset="0"/>
            </a:endParaRPr>
          </a:p>
        </p:txBody>
      </p:sp>
      <p:sp>
        <p:nvSpPr>
          <p:cNvPr id="10" name="Left-Right Arrow 9"/>
          <p:cNvSpPr/>
          <p:nvPr/>
        </p:nvSpPr>
        <p:spPr>
          <a:xfrm>
            <a:off x="2362200" y="34290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b" anchorCtr="0"/>
          <a:lstStyle/>
          <a:p>
            <a:endParaRPr lang="en-US" dirty="0">
              <a:latin typeface="Segoe UI Light" pitchFamily="34" charset="0"/>
            </a:endParaRPr>
          </a:p>
        </p:txBody>
      </p:sp>
      <p:sp>
        <p:nvSpPr>
          <p:cNvPr id="11" name="Left-Right Arrow 10"/>
          <p:cNvSpPr/>
          <p:nvPr/>
        </p:nvSpPr>
        <p:spPr>
          <a:xfrm rot="2051924">
            <a:off x="4473109" y="4205811"/>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b" anchorCtr="0"/>
          <a:lstStyle/>
          <a:p>
            <a:endParaRPr lang="en-US" dirty="0">
              <a:latin typeface="Segoe UI Light" pitchFamily="34" charset="0"/>
            </a:endParaRPr>
          </a:p>
        </p:txBody>
      </p:sp>
      <p:sp>
        <p:nvSpPr>
          <p:cNvPr id="12" name="Left-Right Arrow 11"/>
          <p:cNvSpPr/>
          <p:nvPr/>
        </p:nvSpPr>
        <p:spPr>
          <a:xfrm rot="8516956">
            <a:off x="6119564" y="4185979"/>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b" anchorCtr="0"/>
          <a:lstStyle/>
          <a:p>
            <a:endParaRPr lang="en-US" dirty="0">
              <a:latin typeface="Segoe UI Light" pitchFamily="34" charset="0"/>
            </a:endParaRPr>
          </a:p>
        </p:txBody>
      </p:sp>
    </p:spTree>
    <p:extLst>
      <p:ext uri="{BB962C8B-B14F-4D97-AF65-F5344CB8AC3E}">
        <p14:creationId xmlns:p14="http://schemas.microsoft.com/office/powerpoint/2010/main" val="246715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Azure is: </a:t>
            </a:r>
          </a:p>
          <a:p>
            <a:pPr lvl="1"/>
            <a:r>
              <a:rPr lang="en-US" dirty="0" smtClean="0">
                <a:solidFill>
                  <a:schemeClr val="tx1">
                    <a:lumMod val="75000"/>
                    <a:lumOff val="25000"/>
                  </a:schemeClr>
                </a:solidFill>
              </a:rPr>
              <a:t>big</a:t>
            </a:r>
          </a:p>
          <a:p>
            <a:pPr lvl="1"/>
            <a:r>
              <a:rPr lang="en-US" dirty="0" smtClean="0">
                <a:solidFill>
                  <a:schemeClr val="tx1">
                    <a:lumMod val="75000"/>
                    <a:lumOff val="25000"/>
                  </a:schemeClr>
                </a:solidFill>
              </a:rPr>
              <a:t>cheap</a:t>
            </a:r>
          </a:p>
          <a:p>
            <a:endParaRPr lang="en-US" dirty="0"/>
          </a:p>
          <a:p>
            <a:r>
              <a:rPr lang="en-US" dirty="0" smtClean="0"/>
              <a:t>Azure is not:</a:t>
            </a:r>
          </a:p>
          <a:p>
            <a:pPr lvl="1"/>
            <a:r>
              <a:rPr lang="en-US" dirty="0" smtClean="0">
                <a:solidFill>
                  <a:schemeClr val="tx1">
                    <a:lumMod val="75000"/>
                    <a:lumOff val="25000"/>
                  </a:schemeClr>
                </a:solidFill>
              </a:rPr>
              <a:t>infinite</a:t>
            </a:r>
            <a:endParaRPr lang="en-US" dirty="0">
              <a:solidFill>
                <a:schemeClr val="tx1">
                  <a:lumMod val="75000"/>
                  <a:lumOff val="25000"/>
                </a:schemeClr>
              </a:solidFill>
            </a:endParaRPr>
          </a:p>
          <a:p>
            <a:pPr lvl="1"/>
            <a:r>
              <a:rPr lang="en-US" dirty="0" smtClean="0">
                <a:solidFill>
                  <a:schemeClr val="tx1">
                    <a:lumMod val="75000"/>
                    <a:lumOff val="25000"/>
                  </a:schemeClr>
                </a:solidFill>
              </a:rPr>
              <a:t>free</a:t>
            </a:r>
            <a:endParaRPr lang="en-US" dirty="0">
              <a:solidFill>
                <a:schemeClr val="tx1">
                  <a:lumMod val="75000"/>
                  <a:lumOff val="25000"/>
                </a:schemeClr>
              </a:solidFill>
            </a:endParaRPr>
          </a:p>
          <a:p>
            <a:endParaRPr lang="en-US" dirty="0"/>
          </a:p>
        </p:txBody>
      </p:sp>
      <p:sp>
        <p:nvSpPr>
          <p:cNvPr id="3" name="Title 2"/>
          <p:cNvSpPr>
            <a:spLocks noGrp="1"/>
          </p:cNvSpPr>
          <p:nvPr>
            <p:ph type="title"/>
          </p:nvPr>
        </p:nvSpPr>
        <p:spPr/>
        <p:txBody>
          <a:bodyPr/>
          <a:lstStyle/>
          <a:p>
            <a:r>
              <a:rPr lang="en-US" dirty="0" smtClean="0"/>
              <a:t>Important</a:t>
            </a:r>
            <a:endParaRPr lang="en-US" dirty="0"/>
          </a:p>
        </p:txBody>
      </p:sp>
    </p:spTree>
    <p:extLst>
      <p:ext uri="{BB962C8B-B14F-4D97-AF65-F5344CB8AC3E}">
        <p14:creationId xmlns:p14="http://schemas.microsoft.com/office/powerpoint/2010/main" val="1678735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TweetPic</a:t>
            </a:r>
            <a:endParaRPr lang="en-US" dirty="0"/>
          </a:p>
        </p:txBody>
      </p:sp>
      <p:sp>
        <p:nvSpPr>
          <p:cNvPr id="3" name="Title 2"/>
          <p:cNvSpPr>
            <a:spLocks noGrp="1"/>
          </p:cNvSpPr>
          <p:nvPr>
            <p:ph type="title"/>
          </p:nvPr>
        </p:nvSpPr>
        <p:spPr/>
        <p:txBody>
          <a:bodyPr/>
          <a:lstStyle/>
          <a:p>
            <a:r>
              <a:rPr lang="en-US" dirty="0" smtClean="0"/>
              <a:t>Demo: Code</a:t>
            </a:r>
            <a:endParaRPr lang="en-US" dirty="0"/>
          </a:p>
        </p:txBody>
      </p:sp>
      <p:grpSp>
        <p:nvGrpSpPr>
          <p:cNvPr id="18" name="Group 17"/>
          <p:cNvGrpSpPr/>
          <p:nvPr/>
        </p:nvGrpSpPr>
        <p:grpSpPr>
          <a:xfrm>
            <a:off x="990600" y="2514600"/>
            <a:ext cx="7315200" cy="2971800"/>
            <a:chOff x="990600" y="2286000"/>
            <a:chExt cx="7315200" cy="2971800"/>
          </a:xfrm>
        </p:grpSpPr>
        <p:pic>
          <p:nvPicPr>
            <p:cNvPr id="4" name="Picture 2" descr="http://breathingtech.com/wp-content/uploads/2010/07/wp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286000"/>
              <a:ext cx="1573589"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53544" y="3048000"/>
              <a:ext cx="1651856" cy="8382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sz="1600" dirty="0" smtClean="0">
                  <a:latin typeface="Segoe UI Light" pitchFamily="34" charset="0"/>
                </a:rPr>
                <a:t>Azure</a:t>
              </a:r>
            </a:p>
            <a:p>
              <a:r>
                <a:rPr lang="en-US" sz="1600" dirty="0" smtClean="0">
                  <a:latin typeface="Segoe UI Light" pitchFamily="34" charset="0"/>
                </a:rPr>
                <a:t>Website</a:t>
              </a:r>
              <a:endParaRPr lang="en-US" sz="1600" dirty="0">
                <a:latin typeface="Segoe UI Light" pitchFamily="34" charset="0"/>
              </a:endParaRPr>
            </a:p>
          </p:txBody>
        </p:sp>
        <p:sp>
          <p:nvSpPr>
            <p:cNvPr id="6" name="Flowchart: Magnetic Disk 5"/>
            <p:cNvSpPr/>
            <p:nvPr/>
          </p:nvSpPr>
          <p:spPr>
            <a:xfrm>
              <a:off x="6172200" y="2895600"/>
              <a:ext cx="990600" cy="1600200"/>
            </a:xfrm>
            <a:prstGeom prst="flowChartMagneticDisk">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sz="1600" dirty="0" smtClean="0">
                  <a:latin typeface="Segoe UI Light" pitchFamily="34" charset="0"/>
                </a:rPr>
                <a:t>Azure Storage</a:t>
              </a:r>
              <a:endParaRPr lang="en-US" sz="1600" dirty="0">
                <a:latin typeface="Segoe UI Light" pitchFamily="34" charset="0"/>
              </a:endParaRPr>
            </a:p>
          </p:txBody>
        </p:sp>
        <p:sp>
          <p:nvSpPr>
            <p:cNvPr id="7" name="Left-Right Arrow 6"/>
            <p:cNvSpPr/>
            <p:nvPr/>
          </p:nvSpPr>
          <p:spPr>
            <a:xfrm>
              <a:off x="2667000" y="32766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Left-Right Arrow 7"/>
            <p:cNvSpPr/>
            <p:nvPr/>
          </p:nvSpPr>
          <p:spPr>
            <a:xfrm>
              <a:off x="5334000" y="32766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Left-Right Arrow 8"/>
            <p:cNvSpPr/>
            <p:nvPr/>
          </p:nvSpPr>
          <p:spPr>
            <a:xfrm>
              <a:off x="2667000" y="4038600"/>
              <a:ext cx="33528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Flowchart: Magnetic Disk 9"/>
            <p:cNvSpPr/>
            <p:nvPr/>
          </p:nvSpPr>
          <p:spPr>
            <a:xfrm>
              <a:off x="7315200" y="2895600"/>
              <a:ext cx="990600" cy="1600200"/>
            </a:xfrm>
            <a:prstGeom prst="flowChartMagneticDisk">
              <a:avLst/>
            </a:prstGeom>
          </p:spPr>
          <p:style>
            <a:lnRef idx="2">
              <a:schemeClr val="accent1">
                <a:shade val="50000"/>
              </a:schemeClr>
            </a:lnRef>
            <a:fillRef idx="1001">
              <a:schemeClr val="dk2"/>
            </a:fillRef>
            <a:effectRef idx="0">
              <a:schemeClr val="accent1"/>
            </a:effectRef>
            <a:fontRef idx="minor">
              <a:schemeClr val="lt1"/>
            </a:fontRef>
          </p:style>
          <p:txBody>
            <a:bodyPr rtlCol="0" anchor="b" anchorCtr="0"/>
            <a:lstStyle/>
            <a:p>
              <a:r>
                <a:rPr lang="en-US" sz="1600" dirty="0" smtClean="0">
                  <a:latin typeface="Segoe UI Light" pitchFamily="34" charset="0"/>
                </a:rPr>
                <a:t>SQL</a:t>
              </a:r>
            </a:p>
            <a:p>
              <a:r>
                <a:rPr lang="en-US" sz="1600" dirty="0" smtClean="0">
                  <a:latin typeface="Segoe UI Light" pitchFamily="34" charset="0"/>
                </a:rPr>
                <a:t>Azure</a:t>
              </a:r>
              <a:endParaRPr lang="en-US" sz="1600" dirty="0">
                <a:latin typeface="Segoe UI Light" pitchFamily="34" charset="0"/>
              </a:endParaRPr>
            </a:p>
          </p:txBody>
        </p:sp>
      </p:grpSp>
    </p:spTree>
    <p:extLst>
      <p:ext uri="{BB962C8B-B14F-4D97-AF65-F5344CB8AC3E}">
        <p14:creationId xmlns:p14="http://schemas.microsoft.com/office/powerpoint/2010/main" val="28866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3"/>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900"/>
                                        <p:tgtEl>
                                          <p:spTgt spid="3"/>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700"/>
                                        <p:tgtEl>
                                          <p:spTgt spid="2">
                                            <p:txEl>
                                              <p:pRg st="0" end="0"/>
                                            </p:txEl>
                                          </p:spTgt>
                                        </p:tgtEl>
                                      </p:cBhvr>
                                    </p:animEffect>
                                  </p:childTnLst>
                                </p:cTn>
                              </p:par>
                              <p:par>
                                <p:cTn id="13" presetID="42" presetClass="path" presetSubtype="0" accel="50000" decel="50000" fill="hold" grpId="1" nodeType="withEffect">
                                  <p:stCondLst>
                                    <p:cond delay="500"/>
                                  </p:stCondLst>
                                  <p:childTnLst>
                                    <p:animMotion origin="layout" path="M 5.55556E-7 1.85185E-6 L -0.02361 1.85185E-6 " pathEditMode="relative" rAng="0" ptsTypes="AA">
                                      <p:cBhvr>
                                        <p:cTn id="14" dur="1200" fill="hold"/>
                                        <p:tgtEl>
                                          <p:spTgt spid="2">
                                            <p:txEl>
                                              <p:pRg st="0" end="0"/>
                                            </p:txEl>
                                          </p:spTgt>
                                        </p:tgtEl>
                                        <p:attrNameLst>
                                          <p:attrName>ppt_x</p:attrName>
                                          <p:attrName>ppt_y</p:attrName>
                                        </p:attrNameLst>
                                      </p:cBhvr>
                                      <p:rCtr x="-1181" y="0"/>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theme/theme1.xml><?xml version="1.0" encoding="utf-8"?>
<a:theme xmlns:a="http://schemas.openxmlformats.org/drawingml/2006/main" name="MetroStyl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MetroStyle</Template>
  <TotalTime>817</TotalTime>
  <Words>559</Words>
  <Application>Microsoft Office PowerPoint</Application>
  <PresentationFormat>On-screen Show (4:3)</PresentationFormat>
  <Paragraphs>166</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MetroStyle</vt:lpstr>
      <vt:lpstr>PowerPoint Presentation</vt:lpstr>
      <vt:lpstr>C# - Cloud to Mobile</vt:lpstr>
      <vt:lpstr>What we’ll be talking about</vt:lpstr>
      <vt:lpstr>Survival, Inquiry, Sophistication</vt:lpstr>
      <vt:lpstr>Why C#?</vt:lpstr>
      <vt:lpstr>Why Azure?</vt:lpstr>
      <vt:lpstr>Examples: Lottery Results </vt:lpstr>
      <vt:lpstr>Important</vt:lpstr>
      <vt:lpstr>Demo: Code</vt:lpstr>
      <vt:lpstr>Storage: SQL via EF Code First</vt:lpstr>
      <vt:lpstr>Storage: Azure Blob Uploads</vt:lpstr>
      <vt:lpstr>Data Services: WCF oData</vt:lpstr>
      <vt:lpstr>Data Services: Json ASP.Net MVC</vt:lpstr>
      <vt:lpstr>Size Matters</vt:lpstr>
      <vt:lpstr>TweetPic Server</vt:lpstr>
      <vt:lpstr>Survival: Simple TweetPic Client</vt:lpstr>
      <vt:lpstr>Survival: Simple TweetPic Client</vt:lpstr>
      <vt:lpstr>Inquiry: TweetPic Client</vt:lpstr>
      <vt:lpstr>Sophistication: TweetPic Clients</vt:lpstr>
      <vt:lpstr>Sophistication: TweetPic clients</vt:lpstr>
      <vt:lpstr>Declarative Presentation</vt:lpstr>
      <vt:lpstr>C# App Stack</vt:lpstr>
      <vt:lpstr>Examples: RunSat</vt:lpstr>
      <vt:lpstr>Examples: SQLBits Conference App</vt:lpstr>
      <vt:lpstr>Examples: Azure London Conference App</vt:lpstr>
      <vt:lpstr>Example: Azure London Conference App</vt:lpstr>
      <vt:lpstr>Examples: Xbox Advertising Apps</vt:lpstr>
      <vt:lpstr>Example: Xbox Advertising Apps</vt:lpstr>
      <vt:lpstr>Examples: AzureApp</vt:lpstr>
      <vt:lpstr>Recap</vt:lpstr>
      <vt:lpstr>For more info…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 Cloud and Mobile</dc:title>
  <dc:creator>Stuart</dc:creator>
  <cp:lastModifiedBy>Stuart</cp:lastModifiedBy>
  <cp:revision>30</cp:revision>
  <dcterms:created xsi:type="dcterms:W3CDTF">2012-06-21T07:28:02Z</dcterms:created>
  <dcterms:modified xsi:type="dcterms:W3CDTF">2013-01-30T11:22:15Z</dcterms:modified>
</cp:coreProperties>
</file>